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13" r:id="rId3"/>
    <p:sldId id="265" r:id="rId4"/>
    <p:sldId id="270" r:id="rId5"/>
    <p:sldId id="269" r:id="rId6"/>
    <p:sldId id="337" r:id="rId7"/>
    <p:sldId id="268" r:id="rId8"/>
    <p:sldId id="267" r:id="rId9"/>
    <p:sldId id="338" r:id="rId10"/>
    <p:sldId id="277" r:id="rId11"/>
    <p:sldId id="276" r:id="rId12"/>
    <p:sldId id="278" r:id="rId13"/>
    <p:sldId id="275" r:id="rId14"/>
    <p:sldId id="274" r:id="rId15"/>
    <p:sldId id="266" r:id="rId16"/>
    <p:sldId id="273" r:id="rId17"/>
    <p:sldId id="272" r:id="rId18"/>
    <p:sldId id="282" r:id="rId19"/>
    <p:sldId id="281" r:id="rId20"/>
    <p:sldId id="303" r:id="rId21"/>
    <p:sldId id="302" r:id="rId22"/>
    <p:sldId id="30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292" r:id="rId44"/>
    <p:sldId id="347" r:id="rId45"/>
    <p:sldId id="296" r:id="rId46"/>
    <p:sldId id="294" r:id="rId47"/>
    <p:sldId id="295" r:id="rId48"/>
    <p:sldId id="346" r:id="rId49"/>
    <p:sldId id="339" r:id="rId50"/>
    <p:sldId id="340" r:id="rId51"/>
    <p:sldId id="335" r:id="rId52"/>
    <p:sldId id="341" r:id="rId53"/>
    <p:sldId id="343" r:id="rId54"/>
    <p:sldId id="344" r:id="rId55"/>
    <p:sldId id="345" r:id="rId56"/>
    <p:sldId id="336" r:id="rId57"/>
    <p:sldId id="30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atem" id="{48F4E2EE-A8C5-452A-9D6C-0C3A5111164E}">
          <p14:sldIdLst>
            <p14:sldId id="256"/>
            <p14:sldId id="313"/>
            <p14:sldId id="265"/>
            <p14:sldId id="270"/>
            <p14:sldId id="269"/>
            <p14:sldId id="337"/>
            <p14:sldId id="268"/>
            <p14:sldId id="267"/>
            <p14:sldId id="338"/>
            <p14:sldId id="277"/>
            <p14:sldId id="276"/>
            <p14:sldId id="278"/>
            <p14:sldId id="275"/>
            <p14:sldId id="274"/>
            <p14:sldId id="266"/>
            <p14:sldId id="273"/>
            <p14:sldId id="272"/>
            <p14:sldId id="282"/>
          </p14:sldIdLst>
        </p14:section>
        <p14:section name="Hesham" id="{B20312AB-2F85-4A4B-9F4A-AD25F5802E5F}">
          <p14:sldIdLst>
            <p14:sldId id="281"/>
            <p14:sldId id="303"/>
            <p14:sldId id="302"/>
            <p14:sldId id="304"/>
          </p14:sldIdLst>
        </p14:section>
        <p14:section name="Madny" id="{F13FE572-2F11-4776-BE1C-2DE607CCF910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Evalution" id="{A80F31D8-2E43-46F3-8D07-AF8879E73252}">
          <p14:sldIdLst>
            <p14:sldId id="292"/>
            <p14:sldId id="347"/>
            <p14:sldId id="296"/>
            <p14:sldId id="294"/>
            <p14:sldId id="295"/>
            <p14:sldId id="346"/>
            <p14:sldId id="339"/>
            <p14:sldId id="340"/>
          </p14:sldIdLst>
        </p14:section>
        <p14:section name="Final" id="{BBC8D1FE-18A4-49A7-8C1F-D96945E7AE68}">
          <p14:sldIdLst>
            <p14:sldId id="335"/>
          </p14:sldIdLst>
        </p14:section>
        <p14:section name="Aidroos" id="{8DC3BD51-773B-4CE9-95B9-7B5C587ECE33}">
          <p14:sldIdLst>
            <p14:sldId id="341"/>
            <p14:sldId id="343"/>
            <p14:sldId id="344"/>
            <p14:sldId id="345"/>
            <p14:sldId id="336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0"/>
  </p:normalViewPr>
  <p:slideViewPr>
    <p:cSldViewPr snapToGrid="0">
      <p:cViewPr varScale="1">
        <p:scale>
          <a:sx n="84" d="100"/>
          <a:sy n="84" d="100"/>
        </p:scale>
        <p:origin x="8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A3203-F5C8-4495-B73F-682A7C1EBFB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BEAEAB-9C02-4009-86A0-E7029C487F14}">
      <dgm:prSet custT="1"/>
      <dgm:spPr/>
      <dgm:t>
        <a:bodyPr/>
        <a:lstStyle/>
        <a:p>
          <a:pPr algn="ctr" rtl="0"/>
          <a:r>
            <a:rPr lang="en-US" sz="9600" b="1" u="none" dirty="0" smtClean="0"/>
            <a:t>Team Members</a:t>
          </a:r>
          <a:endParaRPr lang="en-US" sz="9600" u="none" dirty="0"/>
        </a:p>
      </dgm:t>
    </dgm:pt>
    <dgm:pt modelId="{9A168D87-CACC-4D70-B69F-6F683A6F7EF6}" type="parTrans" cxnId="{771C0361-199C-4DEB-A22E-C87D6A663558}">
      <dgm:prSet/>
      <dgm:spPr/>
      <dgm:t>
        <a:bodyPr/>
        <a:lstStyle/>
        <a:p>
          <a:endParaRPr lang="en-US"/>
        </a:p>
      </dgm:t>
    </dgm:pt>
    <dgm:pt modelId="{8A87D8E8-BC8C-48EC-B6A8-7CE8E8748AD8}" type="sibTrans" cxnId="{771C0361-199C-4DEB-A22E-C87D6A663558}">
      <dgm:prSet/>
      <dgm:spPr/>
      <dgm:t>
        <a:bodyPr/>
        <a:lstStyle/>
        <a:p>
          <a:endParaRPr lang="en-US"/>
        </a:p>
      </dgm:t>
    </dgm:pt>
    <dgm:pt modelId="{5C13C583-DE72-4091-8785-93D4C19C597F}" type="pres">
      <dgm:prSet presAssocID="{49AA3203-F5C8-4495-B73F-682A7C1EBF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26A29E-63B8-481A-AAAF-F81003C449FD}" type="pres">
      <dgm:prSet presAssocID="{EBBEAEAB-9C02-4009-86A0-E7029C487F14}" presName="parentText" presStyleLbl="node1" presStyleIdx="0" presStyleCnt="1" custLinFactNeighborY="9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A372C0-4220-410F-B663-7363DE4802FB}" type="presOf" srcId="{49AA3203-F5C8-4495-B73F-682A7C1EBFBF}" destId="{5C13C583-DE72-4091-8785-93D4C19C597F}" srcOrd="0" destOrd="0" presId="urn:microsoft.com/office/officeart/2005/8/layout/vList2"/>
    <dgm:cxn modelId="{771C0361-199C-4DEB-A22E-C87D6A663558}" srcId="{49AA3203-F5C8-4495-B73F-682A7C1EBFBF}" destId="{EBBEAEAB-9C02-4009-86A0-E7029C487F14}" srcOrd="0" destOrd="0" parTransId="{9A168D87-CACC-4D70-B69F-6F683A6F7EF6}" sibTransId="{8A87D8E8-BC8C-48EC-B6A8-7CE8E8748AD8}"/>
    <dgm:cxn modelId="{80B3A428-97E7-406C-BDA5-613554402311}" type="presOf" srcId="{EBBEAEAB-9C02-4009-86A0-E7029C487F14}" destId="{7D26A29E-63B8-481A-AAAF-F81003C449FD}" srcOrd="0" destOrd="0" presId="urn:microsoft.com/office/officeart/2005/8/layout/vList2"/>
    <dgm:cxn modelId="{D8A54A57-C991-436C-BA2F-FD1720A16E77}" type="presParOf" srcId="{5C13C583-DE72-4091-8785-93D4C19C597F}" destId="{7D26A29E-63B8-481A-AAAF-F81003C449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FD62F2-E61C-40C9-BBCF-5DCB1456FD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AC3D63-77BC-4699-BC3B-B12B3EC92232}">
      <dgm:prSet/>
      <dgm:spPr/>
      <dgm:t>
        <a:bodyPr/>
        <a:lstStyle/>
        <a:p>
          <a:pPr rtl="0"/>
          <a:r>
            <a:rPr lang="en-US" b="1" u="sng" smtClean="0"/>
            <a:t>Google: BERT</a:t>
          </a:r>
          <a:endParaRPr lang="en-US"/>
        </a:p>
      </dgm:t>
    </dgm:pt>
    <dgm:pt modelId="{84EDA4F8-E874-4B3F-9685-5AE92F462AB8}" type="parTrans" cxnId="{AF2EA7DC-2DD7-462F-BBAD-2B39C614D15D}">
      <dgm:prSet/>
      <dgm:spPr/>
      <dgm:t>
        <a:bodyPr/>
        <a:lstStyle/>
        <a:p>
          <a:endParaRPr lang="en-US"/>
        </a:p>
      </dgm:t>
    </dgm:pt>
    <dgm:pt modelId="{80E10D7F-78DF-4434-9651-EDB4207F5C14}" type="sibTrans" cxnId="{AF2EA7DC-2DD7-462F-BBAD-2B39C614D15D}">
      <dgm:prSet/>
      <dgm:spPr/>
      <dgm:t>
        <a:bodyPr/>
        <a:lstStyle/>
        <a:p>
          <a:endParaRPr lang="en-US"/>
        </a:p>
      </dgm:t>
    </dgm:pt>
    <dgm:pt modelId="{B355FE96-49A4-4EC1-BB89-FFB4F4177236}" type="pres">
      <dgm:prSet presAssocID="{6DFD62F2-E61C-40C9-BBCF-5DCB1456FD5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2AED14-387E-4F25-A782-139AF148D2D5}" type="pres">
      <dgm:prSet presAssocID="{59AC3D63-77BC-4699-BC3B-B12B3EC92232}" presName="parentText" presStyleLbl="node1" presStyleIdx="0" presStyleCnt="1" custLinFactNeighborY="-12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2EA7DC-2DD7-462F-BBAD-2B39C614D15D}" srcId="{6DFD62F2-E61C-40C9-BBCF-5DCB1456FD50}" destId="{59AC3D63-77BC-4699-BC3B-B12B3EC92232}" srcOrd="0" destOrd="0" parTransId="{84EDA4F8-E874-4B3F-9685-5AE92F462AB8}" sibTransId="{80E10D7F-78DF-4434-9651-EDB4207F5C14}"/>
    <dgm:cxn modelId="{D8A9754F-D752-4D54-9AA6-9991380482AD}" type="presOf" srcId="{6DFD62F2-E61C-40C9-BBCF-5DCB1456FD50}" destId="{B355FE96-49A4-4EC1-BB89-FFB4F4177236}" srcOrd="0" destOrd="0" presId="urn:microsoft.com/office/officeart/2005/8/layout/vList2"/>
    <dgm:cxn modelId="{FF60367E-9248-4A07-A8D5-9DEBA52475E9}" type="presOf" srcId="{59AC3D63-77BC-4699-BC3B-B12B3EC92232}" destId="{5C2AED14-387E-4F25-A782-139AF148D2D5}" srcOrd="0" destOrd="0" presId="urn:microsoft.com/office/officeart/2005/8/layout/vList2"/>
    <dgm:cxn modelId="{7A7BA5E6-1933-4D53-9BA0-998D0BCAA8BC}" type="presParOf" srcId="{B355FE96-49A4-4EC1-BB89-FFB4F4177236}" destId="{5C2AED14-387E-4F25-A782-139AF148D2D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AD3B9BE-DF56-4EBE-B08A-F530C0DE19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940446-3B7E-47FA-B890-6706245A858B}">
      <dgm:prSet/>
      <dgm:spPr/>
      <dgm:t>
        <a:bodyPr/>
        <a:lstStyle/>
        <a:p>
          <a:pPr rtl="0"/>
          <a:r>
            <a:rPr lang="en-US" b="1" u="sng" smtClean="0"/>
            <a:t>Google: T5</a:t>
          </a:r>
          <a:endParaRPr lang="en-US"/>
        </a:p>
      </dgm:t>
    </dgm:pt>
    <dgm:pt modelId="{5D8DF3EF-0B4A-4D0C-9CD8-BB3C2F24F07A}" type="parTrans" cxnId="{B4D0E2E2-C781-4B0E-8C15-DF8C8AA920ED}">
      <dgm:prSet/>
      <dgm:spPr/>
      <dgm:t>
        <a:bodyPr/>
        <a:lstStyle/>
        <a:p>
          <a:endParaRPr lang="en-US"/>
        </a:p>
      </dgm:t>
    </dgm:pt>
    <dgm:pt modelId="{3783119E-5F45-41E4-9220-7634A10262F8}" type="sibTrans" cxnId="{B4D0E2E2-C781-4B0E-8C15-DF8C8AA920ED}">
      <dgm:prSet/>
      <dgm:spPr/>
      <dgm:t>
        <a:bodyPr/>
        <a:lstStyle/>
        <a:p>
          <a:endParaRPr lang="en-US"/>
        </a:p>
      </dgm:t>
    </dgm:pt>
    <dgm:pt modelId="{956DCA95-412B-403F-A10E-7E69C6F79D3D}" type="pres">
      <dgm:prSet presAssocID="{2AD3B9BE-DF56-4EBE-B08A-F530C0DE194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CE499E-C38C-49EA-BBEC-78498EAB7166}" type="pres">
      <dgm:prSet presAssocID="{9B940446-3B7E-47FA-B890-6706245A858B}" presName="parentText" presStyleLbl="node1" presStyleIdx="0" presStyleCnt="1" custLinFactNeighborY="-12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D0E2E2-C781-4B0E-8C15-DF8C8AA920ED}" srcId="{2AD3B9BE-DF56-4EBE-B08A-F530C0DE1941}" destId="{9B940446-3B7E-47FA-B890-6706245A858B}" srcOrd="0" destOrd="0" parTransId="{5D8DF3EF-0B4A-4D0C-9CD8-BB3C2F24F07A}" sibTransId="{3783119E-5F45-41E4-9220-7634A10262F8}"/>
    <dgm:cxn modelId="{555F5583-2755-46E2-9FAB-E621F2B0EE41}" type="presOf" srcId="{9B940446-3B7E-47FA-B890-6706245A858B}" destId="{54CE499E-C38C-49EA-BBEC-78498EAB7166}" srcOrd="0" destOrd="0" presId="urn:microsoft.com/office/officeart/2005/8/layout/vList2"/>
    <dgm:cxn modelId="{683AEBD1-6818-4B55-941D-83DF7C39C7E3}" type="presOf" srcId="{2AD3B9BE-DF56-4EBE-B08A-F530C0DE1941}" destId="{956DCA95-412B-403F-A10E-7E69C6F79D3D}" srcOrd="0" destOrd="0" presId="urn:microsoft.com/office/officeart/2005/8/layout/vList2"/>
    <dgm:cxn modelId="{5F5D8B8F-4707-429F-BB5E-2174531B3C92}" type="presParOf" srcId="{956DCA95-412B-403F-A10E-7E69C6F79D3D}" destId="{54CE499E-C38C-49EA-BBEC-78498EAB7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E0DF411-BBEA-42E5-8AC9-10B501AA4F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92CA83-6DA3-413E-8A3B-016D8E09B9F7}">
      <dgm:prSet/>
      <dgm:spPr/>
      <dgm:t>
        <a:bodyPr/>
        <a:lstStyle/>
        <a:p>
          <a:pPr rtl="0"/>
          <a:r>
            <a:rPr lang="en-US" b="1" dirty="0" smtClean="0"/>
            <a:t>Transfer Learning</a:t>
          </a:r>
          <a:r>
            <a:rPr lang="en-US" b="1" u="sng" dirty="0" smtClean="0"/>
            <a:t/>
          </a:r>
          <a:br>
            <a:rPr lang="en-US" b="1" u="sng" dirty="0" smtClean="0"/>
          </a:br>
          <a:r>
            <a:rPr lang="en-US" b="1" dirty="0" smtClean="0"/>
            <a:t>Fine-Tuning</a:t>
          </a:r>
          <a:endParaRPr lang="en-US" dirty="0"/>
        </a:p>
      </dgm:t>
    </dgm:pt>
    <dgm:pt modelId="{24412EAD-9EB6-4415-8749-0B080547C65C}" type="parTrans" cxnId="{14BF9427-C8DD-477B-8AFE-92A36BB5D07E}">
      <dgm:prSet/>
      <dgm:spPr/>
      <dgm:t>
        <a:bodyPr/>
        <a:lstStyle/>
        <a:p>
          <a:endParaRPr lang="en-US"/>
        </a:p>
      </dgm:t>
    </dgm:pt>
    <dgm:pt modelId="{93E99647-D1A3-45C2-9F64-C7BC67558BC6}" type="sibTrans" cxnId="{14BF9427-C8DD-477B-8AFE-92A36BB5D07E}">
      <dgm:prSet/>
      <dgm:spPr/>
      <dgm:t>
        <a:bodyPr/>
        <a:lstStyle/>
        <a:p>
          <a:endParaRPr lang="en-US"/>
        </a:p>
      </dgm:t>
    </dgm:pt>
    <dgm:pt modelId="{65BE942A-3E06-4008-96EE-E40BE157C0DB}" type="pres">
      <dgm:prSet presAssocID="{8E0DF411-BBEA-42E5-8AC9-10B501AA4F1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4D1EA6-8423-454D-8970-90FC3144715A}" type="pres">
      <dgm:prSet presAssocID="{1A92CA83-6DA3-413E-8A3B-016D8E09B9F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FDDC2F-0CB3-4CB1-AE95-A7E06442B8A5}" type="presOf" srcId="{8E0DF411-BBEA-42E5-8AC9-10B501AA4F17}" destId="{65BE942A-3E06-4008-96EE-E40BE157C0DB}" srcOrd="0" destOrd="0" presId="urn:microsoft.com/office/officeart/2005/8/layout/vList2"/>
    <dgm:cxn modelId="{14BF9427-C8DD-477B-8AFE-92A36BB5D07E}" srcId="{8E0DF411-BBEA-42E5-8AC9-10B501AA4F17}" destId="{1A92CA83-6DA3-413E-8A3B-016D8E09B9F7}" srcOrd="0" destOrd="0" parTransId="{24412EAD-9EB6-4415-8749-0B080547C65C}" sibTransId="{93E99647-D1A3-45C2-9F64-C7BC67558BC6}"/>
    <dgm:cxn modelId="{43057B90-0AAB-4D78-B767-9DD115D50904}" type="presOf" srcId="{1A92CA83-6DA3-413E-8A3B-016D8E09B9F7}" destId="{1C4D1EA6-8423-454D-8970-90FC3144715A}" srcOrd="0" destOrd="0" presId="urn:microsoft.com/office/officeart/2005/8/layout/vList2"/>
    <dgm:cxn modelId="{069A3538-2987-4EBD-9E5E-7C35252B8D86}" type="presParOf" srcId="{65BE942A-3E06-4008-96EE-E40BE157C0DB}" destId="{1C4D1EA6-8423-454D-8970-90FC314471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FB17BD-749C-4192-B1F4-F9CB805526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18C6FF-87B6-4501-95AF-DE6070E6FEC1}">
      <dgm:prSet/>
      <dgm:spPr/>
      <dgm:t>
        <a:bodyPr/>
        <a:lstStyle/>
        <a:p>
          <a:pPr rtl="0"/>
          <a:r>
            <a:rPr lang="en-US" b="1" u="sng" smtClean="0"/>
            <a:t>BART Transformer Pre-Trained Model</a:t>
          </a:r>
          <a:endParaRPr lang="en-US"/>
        </a:p>
      </dgm:t>
    </dgm:pt>
    <dgm:pt modelId="{B3392B5B-177E-429F-B0E7-F84E0F4BE748}" type="parTrans" cxnId="{29EFC4E7-8B6D-4D7C-AAED-A70E2983FE0C}">
      <dgm:prSet/>
      <dgm:spPr/>
      <dgm:t>
        <a:bodyPr/>
        <a:lstStyle/>
        <a:p>
          <a:endParaRPr lang="en-US"/>
        </a:p>
      </dgm:t>
    </dgm:pt>
    <dgm:pt modelId="{F5713101-87D5-459B-A1F5-755BB9147D12}" type="sibTrans" cxnId="{29EFC4E7-8B6D-4D7C-AAED-A70E2983FE0C}">
      <dgm:prSet/>
      <dgm:spPr/>
      <dgm:t>
        <a:bodyPr/>
        <a:lstStyle/>
        <a:p>
          <a:endParaRPr lang="en-US"/>
        </a:p>
      </dgm:t>
    </dgm:pt>
    <dgm:pt modelId="{B91F5E72-0658-4DE7-9982-4FCEB963F2CB}" type="pres">
      <dgm:prSet presAssocID="{D5FB17BD-749C-4192-B1F4-F9CB805526B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F709E1-9F51-47E2-BAFF-8CBF572A443F}" type="pres">
      <dgm:prSet presAssocID="{8918C6FF-87B6-4501-95AF-DE6070E6FEC1}" presName="parentText" presStyleLbl="node1" presStyleIdx="0" presStyleCnt="1" custLinFactNeighborY="10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DEC1D9-A202-469D-A3AC-2ACC5AB0FEB7}" type="presOf" srcId="{8918C6FF-87B6-4501-95AF-DE6070E6FEC1}" destId="{C4F709E1-9F51-47E2-BAFF-8CBF572A443F}" srcOrd="0" destOrd="0" presId="urn:microsoft.com/office/officeart/2005/8/layout/vList2"/>
    <dgm:cxn modelId="{29EFC4E7-8B6D-4D7C-AAED-A70E2983FE0C}" srcId="{D5FB17BD-749C-4192-B1F4-F9CB805526B7}" destId="{8918C6FF-87B6-4501-95AF-DE6070E6FEC1}" srcOrd="0" destOrd="0" parTransId="{B3392B5B-177E-429F-B0E7-F84E0F4BE748}" sibTransId="{F5713101-87D5-459B-A1F5-755BB9147D12}"/>
    <dgm:cxn modelId="{B7ABDCA8-C120-4901-9A8F-C05E99055067}" type="presOf" srcId="{D5FB17BD-749C-4192-B1F4-F9CB805526B7}" destId="{B91F5E72-0658-4DE7-9982-4FCEB963F2CB}" srcOrd="0" destOrd="0" presId="urn:microsoft.com/office/officeart/2005/8/layout/vList2"/>
    <dgm:cxn modelId="{B44BC853-B479-4544-984D-52510930AC17}" type="presParOf" srcId="{B91F5E72-0658-4DE7-9982-4FCEB963F2CB}" destId="{C4F709E1-9F51-47E2-BAFF-8CBF572A44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21D6EF3-B06B-47B6-8F24-271B6C7EDC8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9488DF-EC11-4826-8868-EADA6C275D05}">
      <dgm:prSet/>
      <dgm:spPr/>
      <dgm:t>
        <a:bodyPr/>
        <a:lstStyle/>
        <a:p>
          <a:pPr rtl="0"/>
          <a:r>
            <a:rPr lang="en-US" u="sng" dirty="0" smtClean="0"/>
            <a:t>Base Model</a:t>
          </a:r>
          <a:r>
            <a:rPr lang="en-US" dirty="0" smtClean="0"/>
            <a:t>: </a:t>
          </a:r>
        </a:p>
        <a:p>
          <a:pPr rtl="0"/>
          <a:r>
            <a:rPr lang="en-US" dirty="0" smtClean="0"/>
            <a:t>6 Encoders and 6 Decoder layers</a:t>
          </a:r>
          <a:endParaRPr lang="en-US" dirty="0"/>
        </a:p>
      </dgm:t>
    </dgm:pt>
    <dgm:pt modelId="{4524B4B5-70DE-4140-87C4-1000A0A0B248}" type="parTrans" cxnId="{67D41D5B-6862-48AD-BF16-089E5E506668}">
      <dgm:prSet/>
      <dgm:spPr/>
      <dgm:t>
        <a:bodyPr/>
        <a:lstStyle/>
        <a:p>
          <a:endParaRPr lang="en-US"/>
        </a:p>
      </dgm:t>
    </dgm:pt>
    <dgm:pt modelId="{BEABA1AB-BF08-4A27-B522-53E52C943E05}" type="sibTrans" cxnId="{67D41D5B-6862-48AD-BF16-089E5E506668}">
      <dgm:prSet/>
      <dgm:spPr/>
      <dgm:t>
        <a:bodyPr/>
        <a:lstStyle/>
        <a:p>
          <a:endParaRPr lang="en-US"/>
        </a:p>
      </dgm:t>
    </dgm:pt>
    <dgm:pt modelId="{144A8ADA-4113-44CE-8C2E-E4C17A548FBF}">
      <dgm:prSet/>
      <dgm:spPr/>
      <dgm:t>
        <a:bodyPr/>
        <a:lstStyle/>
        <a:p>
          <a:pPr rtl="0"/>
          <a:r>
            <a:rPr lang="en-US" u="sng" dirty="0" smtClean="0"/>
            <a:t>Large Model</a:t>
          </a:r>
          <a:r>
            <a:rPr lang="en-US" dirty="0" smtClean="0"/>
            <a:t>: </a:t>
          </a:r>
        </a:p>
        <a:p>
          <a:pPr rtl="0"/>
          <a:r>
            <a:rPr lang="en-US" dirty="0" smtClean="0"/>
            <a:t>12 Encoders and 12 Decoder layers</a:t>
          </a:r>
          <a:endParaRPr lang="en-US" dirty="0"/>
        </a:p>
      </dgm:t>
    </dgm:pt>
    <dgm:pt modelId="{32C06DCE-6B74-4C37-979C-61F288D77AAE}" type="parTrans" cxnId="{7F9A4C42-6CD4-48A1-8A50-3A309DAF5E99}">
      <dgm:prSet/>
      <dgm:spPr/>
      <dgm:t>
        <a:bodyPr/>
        <a:lstStyle/>
        <a:p>
          <a:endParaRPr lang="en-US"/>
        </a:p>
      </dgm:t>
    </dgm:pt>
    <dgm:pt modelId="{E8C79573-509D-4373-86FC-2B95DCEC7902}" type="sibTrans" cxnId="{7F9A4C42-6CD4-48A1-8A50-3A309DAF5E99}">
      <dgm:prSet/>
      <dgm:spPr/>
      <dgm:t>
        <a:bodyPr/>
        <a:lstStyle/>
        <a:p>
          <a:endParaRPr lang="en-US"/>
        </a:p>
      </dgm:t>
    </dgm:pt>
    <dgm:pt modelId="{F6F9D6C3-847F-48A7-AE53-628A3738C300}" type="pres">
      <dgm:prSet presAssocID="{821D6EF3-B06B-47B6-8F24-271B6C7EDC8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F92507-4D69-4ECC-B7FF-9AA9E464E966}" type="pres">
      <dgm:prSet presAssocID="{A59488DF-EC11-4826-8868-EADA6C275D05}" presName="node" presStyleLbl="node1" presStyleIdx="0" presStyleCnt="2" custScaleX="69408" custScaleY="33677" custLinFactNeighborY="-399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31B638-DEDF-4D89-A7DD-A8FFBA37FB58}" type="pres">
      <dgm:prSet presAssocID="{BEABA1AB-BF08-4A27-B522-53E52C943E05}" presName="sibTrans" presStyleLbl="sibTrans2D1" presStyleIdx="0" presStyleCnt="1"/>
      <dgm:spPr/>
      <dgm:t>
        <a:bodyPr/>
        <a:lstStyle/>
        <a:p>
          <a:endParaRPr lang="en-US"/>
        </a:p>
      </dgm:t>
    </dgm:pt>
    <dgm:pt modelId="{5DD308F3-0277-4DCA-B469-84A0988B37AE}" type="pres">
      <dgm:prSet presAssocID="{BEABA1AB-BF08-4A27-B522-53E52C943E05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584854D-D9AE-42B6-BF04-9BBF62BF0EB3}" type="pres">
      <dgm:prSet presAssocID="{144A8ADA-4113-44CE-8C2E-E4C17A548FBF}" presName="node" presStyleLbl="node1" presStyleIdx="1" presStyleCnt="2" custScaleX="54074" custScaleY="31283" custLinFactNeighborX="120" custLinFactNeighborY="-4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9A4C42-6CD4-48A1-8A50-3A309DAF5E99}" srcId="{821D6EF3-B06B-47B6-8F24-271B6C7EDC88}" destId="{144A8ADA-4113-44CE-8C2E-E4C17A548FBF}" srcOrd="1" destOrd="0" parTransId="{32C06DCE-6B74-4C37-979C-61F288D77AAE}" sibTransId="{E8C79573-509D-4373-86FC-2B95DCEC7902}"/>
    <dgm:cxn modelId="{9A6A5B44-7776-451C-A12F-33F2B3AC075B}" type="presOf" srcId="{BEABA1AB-BF08-4A27-B522-53E52C943E05}" destId="{3231B638-DEDF-4D89-A7DD-A8FFBA37FB58}" srcOrd="0" destOrd="0" presId="urn:microsoft.com/office/officeart/2005/8/layout/process1"/>
    <dgm:cxn modelId="{53E189BD-810B-4AF8-BD54-295D933B5059}" type="presOf" srcId="{A59488DF-EC11-4826-8868-EADA6C275D05}" destId="{55F92507-4D69-4ECC-B7FF-9AA9E464E966}" srcOrd="0" destOrd="0" presId="urn:microsoft.com/office/officeart/2005/8/layout/process1"/>
    <dgm:cxn modelId="{58567677-BFEB-4898-80A9-361F27E573CD}" type="presOf" srcId="{BEABA1AB-BF08-4A27-B522-53E52C943E05}" destId="{5DD308F3-0277-4DCA-B469-84A0988B37AE}" srcOrd="1" destOrd="0" presId="urn:microsoft.com/office/officeart/2005/8/layout/process1"/>
    <dgm:cxn modelId="{85C2156B-8FAF-49CA-AF8A-D877A5E54CB0}" type="presOf" srcId="{144A8ADA-4113-44CE-8C2E-E4C17A548FBF}" destId="{4584854D-D9AE-42B6-BF04-9BBF62BF0EB3}" srcOrd="0" destOrd="0" presId="urn:microsoft.com/office/officeart/2005/8/layout/process1"/>
    <dgm:cxn modelId="{67D41D5B-6862-48AD-BF16-089E5E506668}" srcId="{821D6EF3-B06B-47B6-8F24-271B6C7EDC88}" destId="{A59488DF-EC11-4826-8868-EADA6C275D05}" srcOrd="0" destOrd="0" parTransId="{4524B4B5-70DE-4140-87C4-1000A0A0B248}" sibTransId="{BEABA1AB-BF08-4A27-B522-53E52C943E05}"/>
    <dgm:cxn modelId="{E8C3369B-7476-425F-8E5B-846F1526C2C2}" type="presOf" srcId="{821D6EF3-B06B-47B6-8F24-271B6C7EDC88}" destId="{F6F9D6C3-847F-48A7-AE53-628A3738C300}" srcOrd="0" destOrd="0" presId="urn:microsoft.com/office/officeart/2005/8/layout/process1"/>
    <dgm:cxn modelId="{D050C408-F333-44A1-B4AF-0F81F317869C}" type="presParOf" srcId="{F6F9D6C3-847F-48A7-AE53-628A3738C300}" destId="{55F92507-4D69-4ECC-B7FF-9AA9E464E966}" srcOrd="0" destOrd="0" presId="urn:microsoft.com/office/officeart/2005/8/layout/process1"/>
    <dgm:cxn modelId="{0DDF036F-439D-4F31-882C-349384BD1672}" type="presParOf" srcId="{F6F9D6C3-847F-48A7-AE53-628A3738C300}" destId="{3231B638-DEDF-4D89-A7DD-A8FFBA37FB58}" srcOrd="1" destOrd="0" presId="urn:microsoft.com/office/officeart/2005/8/layout/process1"/>
    <dgm:cxn modelId="{B7430100-A0E2-43E7-9F54-7756D42CC3D4}" type="presParOf" srcId="{3231B638-DEDF-4D89-A7DD-A8FFBA37FB58}" destId="{5DD308F3-0277-4DCA-B469-84A0988B37AE}" srcOrd="0" destOrd="0" presId="urn:microsoft.com/office/officeart/2005/8/layout/process1"/>
    <dgm:cxn modelId="{77C9732E-DD9B-435C-AC29-2F4E29395CAE}" type="presParOf" srcId="{F6F9D6C3-847F-48A7-AE53-628A3738C300}" destId="{4584854D-D9AE-42B6-BF04-9BBF62BF0EB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4E4CBD-332F-4E44-BDDF-F02CE7FDE94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5F5710-E444-4FFF-861D-FC950F7CA1DB}">
      <dgm:prSet/>
      <dgm:spPr/>
      <dgm:t>
        <a:bodyPr/>
        <a:lstStyle/>
        <a:p>
          <a:pPr rtl="0"/>
          <a:r>
            <a:rPr lang="en-US" smtClean="0"/>
            <a:t>Can be used in several ways for downstream applications:</a:t>
          </a:r>
          <a:endParaRPr lang="en-US"/>
        </a:p>
      </dgm:t>
    </dgm:pt>
    <dgm:pt modelId="{7AD70E37-C7D3-4C66-9A71-2C3759151C60}" type="parTrans" cxnId="{102B1EEF-DCB2-4334-BEBF-B05006120375}">
      <dgm:prSet/>
      <dgm:spPr/>
      <dgm:t>
        <a:bodyPr/>
        <a:lstStyle/>
        <a:p>
          <a:endParaRPr lang="en-US"/>
        </a:p>
      </dgm:t>
    </dgm:pt>
    <dgm:pt modelId="{F3CE1B30-CB6C-4625-BD53-FC4B13230B3D}" type="sibTrans" cxnId="{102B1EEF-DCB2-4334-BEBF-B05006120375}">
      <dgm:prSet/>
      <dgm:spPr/>
      <dgm:t>
        <a:bodyPr/>
        <a:lstStyle/>
        <a:p>
          <a:endParaRPr lang="en-US"/>
        </a:p>
      </dgm:t>
    </dgm:pt>
    <dgm:pt modelId="{01E79F98-6737-4EE3-B545-AF2B1C4DF846}">
      <dgm:prSet/>
      <dgm:spPr/>
      <dgm:t>
        <a:bodyPr/>
        <a:lstStyle/>
        <a:p>
          <a:pPr rtl="0"/>
          <a:r>
            <a:rPr lang="en-US" dirty="0" smtClean="0"/>
            <a:t>Classification tasks</a:t>
          </a:r>
          <a:endParaRPr lang="en-US" dirty="0"/>
        </a:p>
      </dgm:t>
    </dgm:pt>
    <dgm:pt modelId="{552B9036-D28F-4824-810E-096F0714B2CC}" type="parTrans" cxnId="{0F041635-0948-4E3F-939C-AFB3F4E2A59E}">
      <dgm:prSet/>
      <dgm:spPr/>
      <dgm:t>
        <a:bodyPr/>
        <a:lstStyle/>
        <a:p>
          <a:endParaRPr lang="en-US"/>
        </a:p>
      </dgm:t>
    </dgm:pt>
    <dgm:pt modelId="{DD085763-949E-4B48-8FAD-5F0771C9E137}" type="sibTrans" cxnId="{0F041635-0948-4E3F-939C-AFB3F4E2A59E}">
      <dgm:prSet/>
      <dgm:spPr/>
      <dgm:t>
        <a:bodyPr/>
        <a:lstStyle/>
        <a:p>
          <a:endParaRPr lang="en-US"/>
        </a:p>
      </dgm:t>
    </dgm:pt>
    <dgm:pt modelId="{60CC2BCD-2E85-4545-B454-DD46C731538D}">
      <dgm:prSet/>
      <dgm:spPr/>
      <dgm:t>
        <a:bodyPr/>
        <a:lstStyle/>
        <a:p>
          <a:pPr rtl="0"/>
          <a:r>
            <a:rPr lang="en-US" dirty="0" smtClean="0"/>
            <a:t>Generation tasks</a:t>
          </a:r>
          <a:endParaRPr lang="en-US" dirty="0"/>
        </a:p>
      </dgm:t>
    </dgm:pt>
    <dgm:pt modelId="{9C35B5C1-9AF9-435B-8825-CF617A25F1C1}" type="parTrans" cxnId="{B8CCD367-FAE3-4CBF-89C6-21DA05E25840}">
      <dgm:prSet/>
      <dgm:spPr/>
      <dgm:t>
        <a:bodyPr/>
        <a:lstStyle/>
        <a:p>
          <a:endParaRPr lang="en-US"/>
        </a:p>
      </dgm:t>
    </dgm:pt>
    <dgm:pt modelId="{0D93B410-E89B-42A6-A18E-BE6602F20D20}" type="sibTrans" cxnId="{B8CCD367-FAE3-4CBF-89C6-21DA05E25840}">
      <dgm:prSet/>
      <dgm:spPr/>
      <dgm:t>
        <a:bodyPr/>
        <a:lstStyle/>
        <a:p>
          <a:endParaRPr lang="en-US"/>
        </a:p>
      </dgm:t>
    </dgm:pt>
    <dgm:pt modelId="{5E015A9F-9BF8-43A3-B3D3-3FEBE8019FF0}">
      <dgm:prSet/>
      <dgm:spPr/>
      <dgm:t>
        <a:bodyPr/>
        <a:lstStyle/>
        <a:p>
          <a:pPr rtl="0"/>
          <a:r>
            <a:rPr lang="en-US" dirty="0" smtClean="0"/>
            <a:t>Machine translation </a:t>
          </a:r>
          <a:br>
            <a:rPr lang="en-US" dirty="0" smtClean="0"/>
          </a:br>
          <a:r>
            <a:rPr lang="en-US" dirty="0" smtClean="0"/>
            <a:t>(we replace BART’s encoder embedding layer with a new </a:t>
          </a:r>
          <a:r>
            <a:rPr lang="en-US" u="sng" dirty="0" smtClean="0"/>
            <a:t>randomly initialized encoder</a:t>
          </a:r>
          <a:r>
            <a:rPr lang="en-US" dirty="0" smtClean="0"/>
            <a:t>. The model is trained end-to-end, which trains the new encoder to map foreign words into an input that BART can de-noise to English </a:t>
          </a:r>
          <a:r>
            <a:rPr lang="en-US" u="sng" dirty="0" smtClean="0"/>
            <a:t>We train the source encoder in two steps</a:t>
          </a:r>
          <a:r>
            <a:rPr lang="en-US" dirty="0" smtClean="0"/>
            <a:t> )</a:t>
          </a:r>
          <a:endParaRPr lang="en-US" dirty="0"/>
        </a:p>
      </dgm:t>
    </dgm:pt>
    <dgm:pt modelId="{79B5CE8F-37C5-4F25-9764-8A099238C67A}" type="parTrans" cxnId="{FF5A8DE8-2267-4B82-81AF-890B8A31DC6B}">
      <dgm:prSet/>
      <dgm:spPr/>
      <dgm:t>
        <a:bodyPr/>
        <a:lstStyle/>
        <a:p>
          <a:endParaRPr lang="en-US"/>
        </a:p>
      </dgm:t>
    </dgm:pt>
    <dgm:pt modelId="{A8FB532E-411A-4CAE-8D04-02844F321534}" type="sibTrans" cxnId="{FF5A8DE8-2267-4B82-81AF-890B8A31DC6B}">
      <dgm:prSet/>
      <dgm:spPr/>
      <dgm:t>
        <a:bodyPr/>
        <a:lstStyle/>
        <a:p>
          <a:endParaRPr lang="en-US"/>
        </a:p>
      </dgm:t>
    </dgm:pt>
    <dgm:pt modelId="{055211F4-55B7-43B0-A787-9880209D7D3F}" type="pres">
      <dgm:prSet presAssocID="{0E4E4CBD-332F-4E44-BDDF-F02CE7FDE9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01B09E-D477-4ED3-A05C-B9C329280A56}" type="pres">
      <dgm:prSet presAssocID="{315F5710-E444-4FFF-861D-FC950F7CA1DB}" presName="composite" presStyleCnt="0"/>
      <dgm:spPr/>
    </dgm:pt>
    <dgm:pt modelId="{BA79AE9E-F215-4162-8230-C7A5FC77D115}" type="pres">
      <dgm:prSet presAssocID="{315F5710-E444-4FFF-861D-FC950F7CA1DB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077CB-DC75-4C93-B659-B5A0E9D428E9}" type="pres">
      <dgm:prSet presAssocID="{315F5710-E444-4FFF-861D-FC950F7CA1DB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2B4C9C-449D-41B5-A630-1CEF34D018EA}" type="presOf" srcId="{315F5710-E444-4FFF-861D-FC950F7CA1DB}" destId="{BA79AE9E-F215-4162-8230-C7A5FC77D115}" srcOrd="0" destOrd="0" presId="urn:microsoft.com/office/officeart/2005/8/layout/hList1"/>
    <dgm:cxn modelId="{0F041635-0948-4E3F-939C-AFB3F4E2A59E}" srcId="{315F5710-E444-4FFF-861D-FC950F7CA1DB}" destId="{01E79F98-6737-4EE3-B545-AF2B1C4DF846}" srcOrd="0" destOrd="0" parTransId="{552B9036-D28F-4824-810E-096F0714B2CC}" sibTransId="{DD085763-949E-4B48-8FAD-5F0771C9E137}"/>
    <dgm:cxn modelId="{E2919997-7701-478D-AAEF-6E73CE4666CB}" type="presOf" srcId="{01E79F98-6737-4EE3-B545-AF2B1C4DF846}" destId="{5C0077CB-DC75-4C93-B659-B5A0E9D428E9}" srcOrd="0" destOrd="0" presId="urn:microsoft.com/office/officeart/2005/8/layout/hList1"/>
    <dgm:cxn modelId="{FF5A8DE8-2267-4B82-81AF-890B8A31DC6B}" srcId="{315F5710-E444-4FFF-861D-FC950F7CA1DB}" destId="{5E015A9F-9BF8-43A3-B3D3-3FEBE8019FF0}" srcOrd="2" destOrd="0" parTransId="{79B5CE8F-37C5-4F25-9764-8A099238C67A}" sibTransId="{A8FB532E-411A-4CAE-8D04-02844F321534}"/>
    <dgm:cxn modelId="{102B1EEF-DCB2-4334-BEBF-B05006120375}" srcId="{0E4E4CBD-332F-4E44-BDDF-F02CE7FDE94E}" destId="{315F5710-E444-4FFF-861D-FC950F7CA1DB}" srcOrd="0" destOrd="0" parTransId="{7AD70E37-C7D3-4C66-9A71-2C3759151C60}" sibTransId="{F3CE1B30-CB6C-4625-BD53-FC4B13230B3D}"/>
    <dgm:cxn modelId="{B8CCD367-FAE3-4CBF-89C6-21DA05E25840}" srcId="{315F5710-E444-4FFF-861D-FC950F7CA1DB}" destId="{60CC2BCD-2E85-4545-B454-DD46C731538D}" srcOrd="1" destOrd="0" parTransId="{9C35B5C1-9AF9-435B-8825-CF617A25F1C1}" sibTransId="{0D93B410-E89B-42A6-A18E-BE6602F20D20}"/>
    <dgm:cxn modelId="{9711968A-89C6-4F8F-BFF3-7855BA229089}" type="presOf" srcId="{60CC2BCD-2E85-4545-B454-DD46C731538D}" destId="{5C0077CB-DC75-4C93-B659-B5A0E9D428E9}" srcOrd="0" destOrd="1" presId="urn:microsoft.com/office/officeart/2005/8/layout/hList1"/>
    <dgm:cxn modelId="{BC122D40-F8D0-4343-9001-1EFDC16A0C90}" type="presOf" srcId="{5E015A9F-9BF8-43A3-B3D3-3FEBE8019FF0}" destId="{5C0077CB-DC75-4C93-B659-B5A0E9D428E9}" srcOrd="0" destOrd="2" presId="urn:microsoft.com/office/officeart/2005/8/layout/hList1"/>
    <dgm:cxn modelId="{6A39C935-EFD2-4F0B-A0B2-2A0BE66A2BA8}" type="presOf" srcId="{0E4E4CBD-332F-4E44-BDDF-F02CE7FDE94E}" destId="{055211F4-55B7-43B0-A787-9880209D7D3F}" srcOrd="0" destOrd="0" presId="urn:microsoft.com/office/officeart/2005/8/layout/hList1"/>
    <dgm:cxn modelId="{CFF267E4-7374-461E-ACF6-849943F1F160}" type="presParOf" srcId="{055211F4-55B7-43B0-A787-9880209D7D3F}" destId="{8501B09E-D477-4ED3-A05C-B9C329280A56}" srcOrd="0" destOrd="0" presId="urn:microsoft.com/office/officeart/2005/8/layout/hList1"/>
    <dgm:cxn modelId="{106DDF2B-EB5F-4A3D-B61C-1DC4AD9FFA10}" type="presParOf" srcId="{8501B09E-D477-4ED3-A05C-B9C329280A56}" destId="{BA79AE9E-F215-4162-8230-C7A5FC77D115}" srcOrd="0" destOrd="0" presId="urn:microsoft.com/office/officeart/2005/8/layout/hList1"/>
    <dgm:cxn modelId="{AB275366-4CCB-4499-8277-6A7BBDC82433}" type="presParOf" srcId="{8501B09E-D477-4ED3-A05C-B9C329280A56}" destId="{5C0077CB-DC75-4C93-B659-B5A0E9D428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D1CB56F-214E-47AE-A940-AAA7C3D585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6F0626-76B2-4E55-9BD0-5647EB1EF0F6}">
      <dgm:prSet/>
      <dgm:spPr/>
      <dgm:t>
        <a:bodyPr/>
        <a:lstStyle/>
        <a:p>
          <a:pPr rtl="0"/>
          <a:r>
            <a:rPr lang="en-US" dirty="0" smtClean="0"/>
            <a:t>Distilled Models:</a:t>
          </a:r>
          <a:endParaRPr lang="en-US" dirty="0"/>
        </a:p>
      </dgm:t>
    </dgm:pt>
    <dgm:pt modelId="{0C47CC21-8E94-4C6B-BD3D-1F08C7D995BF}" type="parTrans" cxnId="{E5A38A7D-69D0-48E1-B6FA-BB46757B2BC6}">
      <dgm:prSet/>
      <dgm:spPr/>
      <dgm:t>
        <a:bodyPr/>
        <a:lstStyle/>
        <a:p>
          <a:endParaRPr lang="en-US"/>
        </a:p>
      </dgm:t>
    </dgm:pt>
    <dgm:pt modelId="{BB191034-3E6D-4F26-A52B-18B78AFF8C14}" type="sibTrans" cxnId="{E5A38A7D-69D0-48E1-B6FA-BB46757B2BC6}">
      <dgm:prSet/>
      <dgm:spPr/>
      <dgm:t>
        <a:bodyPr/>
        <a:lstStyle/>
        <a:p>
          <a:endParaRPr lang="en-US"/>
        </a:p>
      </dgm:t>
    </dgm:pt>
    <dgm:pt modelId="{68505C80-5A0A-4AC1-8E17-5F7474DB1D98}" type="pres">
      <dgm:prSet presAssocID="{CD1CB56F-214E-47AE-A940-AAA7C3D5852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824C44-7A96-4DCE-9629-873376696EC0}" type="pres">
      <dgm:prSet presAssocID="{DE6F0626-76B2-4E55-9BD0-5647EB1EF0F6}" presName="parentText" presStyleLbl="node1" presStyleIdx="0" presStyleCnt="1" custLinFactNeighborY="-15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A38A7D-69D0-48E1-B6FA-BB46757B2BC6}" srcId="{CD1CB56F-214E-47AE-A940-AAA7C3D58523}" destId="{DE6F0626-76B2-4E55-9BD0-5647EB1EF0F6}" srcOrd="0" destOrd="0" parTransId="{0C47CC21-8E94-4C6B-BD3D-1F08C7D995BF}" sibTransId="{BB191034-3E6D-4F26-A52B-18B78AFF8C14}"/>
    <dgm:cxn modelId="{6CD7F594-5B66-469F-905E-6779E317E653}" type="presOf" srcId="{CD1CB56F-214E-47AE-A940-AAA7C3D58523}" destId="{68505C80-5A0A-4AC1-8E17-5F7474DB1D98}" srcOrd="0" destOrd="0" presId="urn:microsoft.com/office/officeart/2005/8/layout/vList2"/>
    <dgm:cxn modelId="{6434E035-5624-4E08-944C-A4A3EFC68E4E}" type="presOf" srcId="{DE6F0626-76B2-4E55-9BD0-5647EB1EF0F6}" destId="{7A824C44-7A96-4DCE-9629-873376696EC0}" srcOrd="0" destOrd="0" presId="urn:microsoft.com/office/officeart/2005/8/layout/vList2"/>
    <dgm:cxn modelId="{1813EDCB-6CA2-49D0-9361-B17398414793}" type="presParOf" srcId="{68505C80-5A0A-4AC1-8E17-5F7474DB1D98}" destId="{7A824C44-7A96-4DCE-9629-873376696E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2EDC34C-2349-4ADA-8B4E-D4647A2578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492B70-CE58-4C2C-B165-94E64ACA0C42}">
      <dgm:prSet/>
      <dgm:spPr/>
      <dgm:t>
        <a:bodyPr/>
        <a:lstStyle/>
        <a:p>
          <a:pPr rtl="0"/>
          <a:r>
            <a:rPr lang="en-US" dirty="0" smtClean="0"/>
            <a:t>For BART, SFT produces distilled models that are </a:t>
          </a:r>
          <a:r>
            <a:rPr lang="en-US" u="sng" dirty="0" smtClean="0"/>
            <a:t>75% faster </a:t>
          </a:r>
          <a:r>
            <a:rPr lang="en-US" dirty="0" smtClean="0"/>
            <a:t>than their teacher with minimal loss in performance.</a:t>
          </a:r>
          <a:endParaRPr lang="en-US" dirty="0"/>
        </a:p>
      </dgm:t>
    </dgm:pt>
    <dgm:pt modelId="{F55673C7-4057-4B95-9878-DB2E835E7C09}" type="parTrans" cxnId="{54F23B08-E598-43C3-8B20-D21C3B0D71CC}">
      <dgm:prSet/>
      <dgm:spPr/>
      <dgm:t>
        <a:bodyPr/>
        <a:lstStyle/>
        <a:p>
          <a:endParaRPr lang="en-US"/>
        </a:p>
      </dgm:t>
    </dgm:pt>
    <dgm:pt modelId="{DC1369A5-C062-413D-90AC-2ABCE2879714}" type="sibTrans" cxnId="{54F23B08-E598-43C3-8B20-D21C3B0D71CC}">
      <dgm:prSet/>
      <dgm:spPr/>
      <dgm:t>
        <a:bodyPr/>
        <a:lstStyle/>
        <a:p>
          <a:endParaRPr lang="en-US"/>
        </a:p>
      </dgm:t>
    </dgm:pt>
    <dgm:pt modelId="{7D3846B9-9A96-4D0E-9218-8696EB73EEF1}">
      <dgm:prSet/>
      <dgm:spPr/>
      <dgm:t>
        <a:bodyPr/>
        <a:lstStyle/>
        <a:p>
          <a:pPr rtl="0"/>
          <a:r>
            <a:rPr lang="en-US" smtClean="0"/>
            <a:t>Distillation for Seq2Seq models has primarily </a:t>
          </a:r>
          <a:r>
            <a:rPr lang="en-US" u="sng" smtClean="0"/>
            <a:t>used pseudo-labeling </a:t>
          </a:r>
          <a:r>
            <a:rPr lang="en-US" smtClean="0"/>
            <a:t>(PL) and produces strong results on machine translation.</a:t>
          </a:r>
          <a:endParaRPr lang="en-US"/>
        </a:p>
      </dgm:t>
    </dgm:pt>
    <dgm:pt modelId="{338676DF-2ABA-4632-84A9-01BCF4E8894B}" type="parTrans" cxnId="{0E845F74-E09C-4926-A08D-47760F759F3E}">
      <dgm:prSet/>
      <dgm:spPr/>
      <dgm:t>
        <a:bodyPr/>
        <a:lstStyle/>
        <a:p>
          <a:endParaRPr lang="en-US"/>
        </a:p>
      </dgm:t>
    </dgm:pt>
    <dgm:pt modelId="{3E0821EC-9226-4685-BF9E-EA8D8FB668FF}" type="sibTrans" cxnId="{0E845F74-E09C-4926-A08D-47760F759F3E}">
      <dgm:prSet/>
      <dgm:spPr/>
      <dgm:t>
        <a:bodyPr/>
        <a:lstStyle/>
        <a:p>
          <a:endParaRPr lang="en-US"/>
        </a:p>
      </dgm:t>
    </dgm:pt>
    <dgm:pt modelId="{DD09EFA2-7C02-4373-B0DD-B47A418CC19E}">
      <dgm:prSet/>
      <dgm:spPr/>
      <dgm:t>
        <a:bodyPr/>
        <a:lstStyle/>
        <a:p>
          <a:pPr rtl="0"/>
          <a:r>
            <a:rPr lang="en-US" dirty="0" smtClean="0"/>
            <a:t>Their approach consists of </a:t>
          </a:r>
          <a:r>
            <a:rPr lang="en-US" u="sng" dirty="0" smtClean="0"/>
            <a:t>re-generating a new distilled dataset </a:t>
          </a:r>
          <a:r>
            <a:rPr lang="en-US" dirty="0" smtClean="0"/>
            <a:t>containing original source documents with pseudo-labels.</a:t>
          </a:r>
          <a:endParaRPr lang="en-US" dirty="0"/>
        </a:p>
      </dgm:t>
    </dgm:pt>
    <dgm:pt modelId="{95A074F4-E7B6-4905-8EA4-630ED25B191B}" type="parTrans" cxnId="{391D456C-5316-4314-9C0F-9ACF18363CAF}">
      <dgm:prSet/>
      <dgm:spPr/>
      <dgm:t>
        <a:bodyPr/>
        <a:lstStyle/>
        <a:p>
          <a:endParaRPr lang="en-US"/>
        </a:p>
      </dgm:t>
    </dgm:pt>
    <dgm:pt modelId="{8A881F7F-E990-46D7-8175-1EC33D58DD68}" type="sibTrans" cxnId="{391D456C-5316-4314-9C0F-9ACF18363CAF}">
      <dgm:prSet/>
      <dgm:spPr/>
      <dgm:t>
        <a:bodyPr/>
        <a:lstStyle/>
        <a:p>
          <a:endParaRPr lang="en-US"/>
        </a:p>
      </dgm:t>
    </dgm:pt>
    <dgm:pt modelId="{0CF90441-C7DB-4735-908D-064B53161744}">
      <dgm:prSet/>
      <dgm:spPr/>
      <dgm:t>
        <a:bodyPr/>
        <a:lstStyle/>
        <a:p>
          <a:pPr rtl="0"/>
          <a:r>
            <a:rPr lang="en-US" dirty="0" smtClean="0"/>
            <a:t>The pseudo-labels are summaries generated by the teacher using </a:t>
          </a:r>
          <a:r>
            <a:rPr lang="en-US" u="sng" dirty="0" smtClean="0"/>
            <a:t>beam search</a:t>
          </a:r>
          <a:r>
            <a:rPr lang="en-US" dirty="0" smtClean="0"/>
            <a:t>. After the long dataset generation process</a:t>
          </a:r>
          <a:endParaRPr lang="en-US" dirty="0"/>
        </a:p>
      </dgm:t>
    </dgm:pt>
    <dgm:pt modelId="{B38489D0-7417-435E-BE33-AAC34007F6C2}" type="parTrans" cxnId="{DF9561A0-21B4-4743-AA06-FD5BAC41E675}">
      <dgm:prSet/>
      <dgm:spPr/>
      <dgm:t>
        <a:bodyPr/>
        <a:lstStyle/>
        <a:p>
          <a:endParaRPr lang="en-US"/>
        </a:p>
      </dgm:t>
    </dgm:pt>
    <dgm:pt modelId="{45DE1F54-DC97-45FD-A356-6B2128611B3B}" type="sibTrans" cxnId="{DF9561A0-21B4-4743-AA06-FD5BAC41E675}">
      <dgm:prSet/>
      <dgm:spPr/>
      <dgm:t>
        <a:bodyPr/>
        <a:lstStyle/>
        <a:p>
          <a:endParaRPr lang="en-US"/>
        </a:p>
      </dgm:t>
    </dgm:pt>
    <dgm:pt modelId="{091950FE-C9D6-4A33-866B-71236BA9BB5A}" type="pres">
      <dgm:prSet presAssocID="{D2EDC34C-2349-4ADA-8B4E-D4647A2578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6B28BF-6E77-4682-B564-A8C0EF16F0B4}" type="pres">
      <dgm:prSet presAssocID="{9A492B70-CE58-4C2C-B165-94E64ACA0C4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3ED65-5CC7-4538-9EC4-81BD3C95640B}" type="pres">
      <dgm:prSet presAssocID="{DC1369A5-C062-413D-90AC-2ABCE2879714}" presName="spacer" presStyleCnt="0"/>
      <dgm:spPr/>
    </dgm:pt>
    <dgm:pt modelId="{47384C6E-202F-4617-9E4A-6C17C647CD07}" type="pres">
      <dgm:prSet presAssocID="{7D3846B9-9A96-4D0E-9218-8696EB73EEF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98C84-F5DD-4FF2-9450-9F6A908DF2E9}" type="pres">
      <dgm:prSet presAssocID="{3E0821EC-9226-4685-BF9E-EA8D8FB668FF}" presName="spacer" presStyleCnt="0"/>
      <dgm:spPr/>
    </dgm:pt>
    <dgm:pt modelId="{E84B8E89-739C-4BE1-A223-5ED79606FF8A}" type="pres">
      <dgm:prSet presAssocID="{DD09EFA2-7C02-4373-B0DD-B47A418CC19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BA0034-CCF6-4C78-8C0A-3EAB20117901}" type="pres">
      <dgm:prSet presAssocID="{8A881F7F-E990-46D7-8175-1EC33D58DD68}" presName="spacer" presStyleCnt="0"/>
      <dgm:spPr/>
    </dgm:pt>
    <dgm:pt modelId="{DED40B40-2B62-491D-B075-48B32B267626}" type="pres">
      <dgm:prSet presAssocID="{0CF90441-C7DB-4735-908D-064B5316174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9561A0-21B4-4743-AA06-FD5BAC41E675}" srcId="{D2EDC34C-2349-4ADA-8B4E-D4647A2578AC}" destId="{0CF90441-C7DB-4735-908D-064B53161744}" srcOrd="3" destOrd="0" parTransId="{B38489D0-7417-435E-BE33-AAC34007F6C2}" sibTransId="{45DE1F54-DC97-45FD-A356-6B2128611B3B}"/>
    <dgm:cxn modelId="{0E845F74-E09C-4926-A08D-47760F759F3E}" srcId="{D2EDC34C-2349-4ADA-8B4E-D4647A2578AC}" destId="{7D3846B9-9A96-4D0E-9218-8696EB73EEF1}" srcOrd="1" destOrd="0" parTransId="{338676DF-2ABA-4632-84A9-01BCF4E8894B}" sibTransId="{3E0821EC-9226-4685-BF9E-EA8D8FB668FF}"/>
    <dgm:cxn modelId="{13B3B03C-2EB1-4876-B4DE-61F6818C8CE8}" type="presOf" srcId="{DD09EFA2-7C02-4373-B0DD-B47A418CC19E}" destId="{E84B8E89-739C-4BE1-A223-5ED79606FF8A}" srcOrd="0" destOrd="0" presId="urn:microsoft.com/office/officeart/2005/8/layout/vList2"/>
    <dgm:cxn modelId="{E6ED2BA3-F604-4E38-B9FA-0F93F2F1EE00}" type="presOf" srcId="{D2EDC34C-2349-4ADA-8B4E-D4647A2578AC}" destId="{091950FE-C9D6-4A33-866B-71236BA9BB5A}" srcOrd="0" destOrd="0" presId="urn:microsoft.com/office/officeart/2005/8/layout/vList2"/>
    <dgm:cxn modelId="{391D456C-5316-4314-9C0F-9ACF18363CAF}" srcId="{D2EDC34C-2349-4ADA-8B4E-D4647A2578AC}" destId="{DD09EFA2-7C02-4373-B0DD-B47A418CC19E}" srcOrd="2" destOrd="0" parTransId="{95A074F4-E7B6-4905-8EA4-630ED25B191B}" sibTransId="{8A881F7F-E990-46D7-8175-1EC33D58DD68}"/>
    <dgm:cxn modelId="{830051C4-CBD3-4967-A4C3-E8C3C8D56341}" type="presOf" srcId="{7D3846B9-9A96-4D0E-9218-8696EB73EEF1}" destId="{47384C6E-202F-4617-9E4A-6C17C647CD07}" srcOrd="0" destOrd="0" presId="urn:microsoft.com/office/officeart/2005/8/layout/vList2"/>
    <dgm:cxn modelId="{4814C9CE-234D-4A20-9B34-D9BA381D031B}" type="presOf" srcId="{9A492B70-CE58-4C2C-B165-94E64ACA0C42}" destId="{A86B28BF-6E77-4682-B564-A8C0EF16F0B4}" srcOrd="0" destOrd="0" presId="urn:microsoft.com/office/officeart/2005/8/layout/vList2"/>
    <dgm:cxn modelId="{54F23B08-E598-43C3-8B20-D21C3B0D71CC}" srcId="{D2EDC34C-2349-4ADA-8B4E-D4647A2578AC}" destId="{9A492B70-CE58-4C2C-B165-94E64ACA0C42}" srcOrd="0" destOrd="0" parTransId="{F55673C7-4057-4B95-9878-DB2E835E7C09}" sibTransId="{DC1369A5-C062-413D-90AC-2ABCE2879714}"/>
    <dgm:cxn modelId="{49E9B4BC-3247-445A-856E-F2883734EBAA}" type="presOf" srcId="{0CF90441-C7DB-4735-908D-064B53161744}" destId="{DED40B40-2B62-491D-B075-48B32B267626}" srcOrd="0" destOrd="0" presId="urn:microsoft.com/office/officeart/2005/8/layout/vList2"/>
    <dgm:cxn modelId="{2C5D5676-81B4-4BE5-9901-03EFB4EC6010}" type="presParOf" srcId="{091950FE-C9D6-4A33-866B-71236BA9BB5A}" destId="{A86B28BF-6E77-4682-B564-A8C0EF16F0B4}" srcOrd="0" destOrd="0" presId="urn:microsoft.com/office/officeart/2005/8/layout/vList2"/>
    <dgm:cxn modelId="{62BDE6DD-ABA5-44D4-81B3-38FB73B8098F}" type="presParOf" srcId="{091950FE-C9D6-4A33-866B-71236BA9BB5A}" destId="{0863ED65-5CC7-4538-9EC4-81BD3C95640B}" srcOrd="1" destOrd="0" presId="urn:microsoft.com/office/officeart/2005/8/layout/vList2"/>
    <dgm:cxn modelId="{DBEFA87D-1B49-4F9D-88A1-252C610414D8}" type="presParOf" srcId="{091950FE-C9D6-4A33-866B-71236BA9BB5A}" destId="{47384C6E-202F-4617-9E4A-6C17C647CD07}" srcOrd="2" destOrd="0" presId="urn:microsoft.com/office/officeart/2005/8/layout/vList2"/>
    <dgm:cxn modelId="{31EDDAC2-DEDB-4F1A-8743-C49E63E81CFB}" type="presParOf" srcId="{091950FE-C9D6-4A33-866B-71236BA9BB5A}" destId="{12798C84-F5DD-4FF2-9450-9F6A908DF2E9}" srcOrd="3" destOrd="0" presId="urn:microsoft.com/office/officeart/2005/8/layout/vList2"/>
    <dgm:cxn modelId="{37C3CF92-CC5E-4E91-A489-5AB7630CA2EC}" type="presParOf" srcId="{091950FE-C9D6-4A33-866B-71236BA9BB5A}" destId="{E84B8E89-739C-4BE1-A223-5ED79606FF8A}" srcOrd="4" destOrd="0" presId="urn:microsoft.com/office/officeart/2005/8/layout/vList2"/>
    <dgm:cxn modelId="{9C43F215-C9B6-412A-AF78-0821B533BBFB}" type="presParOf" srcId="{091950FE-C9D6-4A33-866B-71236BA9BB5A}" destId="{5ABA0034-CCF6-4C78-8C0A-3EAB20117901}" srcOrd="5" destOrd="0" presId="urn:microsoft.com/office/officeart/2005/8/layout/vList2"/>
    <dgm:cxn modelId="{4F258A0A-0C2B-47EC-9460-BE7759582531}" type="presParOf" srcId="{091950FE-C9D6-4A33-866B-71236BA9BB5A}" destId="{DED40B40-2B62-491D-B075-48B32B267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BE4A972-0BFE-43D0-AAA2-D5005631BF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3585E2-D880-4E57-99D2-76D146E2F2B5}">
      <dgm:prSet/>
      <dgm:spPr/>
      <dgm:t>
        <a:bodyPr/>
        <a:lstStyle/>
        <a:p>
          <a:pPr rtl="0"/>
          <a:r>
            <a:rPr lang="en-US" dirty="0" smtClean="0"/>
            <a:t>Shrink and Fine-Tune (SFT)</a:t>
          </a:r>
          <a:endParaRPr lang="en-US" dirty="0"/>
        </a:p>
      </dgm:t>
    </dgm:pt>
    <dgm:pt modelId="{C5856ADF-4A6F-45B1-8488-AC6D2F0391A4}" type="parTrans" cxnId="{F2EC2295-EA69-4BFB-BB05-8ED366409F55}">
      <dgm:prSet/>
      <dgm:spPr/>
      <dgm:t>
        <a:bodyPr/>
        <a:lstStyle/>
        <a:p>
          <a:endParaRPr lang="en-US"/>
        </a:p>
      </dgm:t>
    </dgm:pt>
    <dgm:pt modelId="{D1DCC0E0-AAA9-47AD-BDD4-0E9397123500}" type="sibTrans" cxnId="{F2EC2295-EA69-4BFB-BB05-8ED366409F55}">
      <dgm:prSet/>
      <dgm:spPr/>
      <dgm:t>
        <a:bodyPr/>
        <a:lstStyle/>
        <a:p>
          <a:endParaRPr lang="en-US"/>
        </a:p>
      </dgm:t>
    </dgm:pt>
    <dgm:pt modelId="{C2BB72F2-50BE-4BC8-9F55-B7871CD5E7A6}" type="pres">
      <dgm:prSet presAssocID="{EBE4A972-0BFE-43D0-AAA2-D5005631BF3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86C07D-2132-4BE8-913F-17337CED13A6}" type="pres">
      <dgm:prSet presAssocID="{6A3585E2-D880-4E57-99D2-76D146E2F2B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C6578-8AEA-4BBD-AD3B-710B7E47711C}" type="presOf" srcId="{6A3585E2-D880-4E57-99D2-76D146E2F2B5}" destId="{FE86C07D-2132-4BE8-913F-17337CED13A6}" srcOrd="0" destOrd="0" presId="urn:microsoft.com/office/officeart/2005/8/layout/vList2"/>
    <dgm:cxn modelId="{F2EC2295-EA69-4BFB-BB05-8ED366409F55}" srcId="{EBE4A972-0BFE-43D0-AAA2-D5005631BF3B}" destId="{6A3585E2-D880-4E57-99D2-76D146E2F2B5}" srcOrd="0" destOrd="0" parTransId="{C5856ADF-4A6F-45B1-8488-AC6D2F0391A4}" sibTransId="{D1DCC0E0-AAA9-47AD-BDD4-0E9397123500}"/>
    <dgm:cxn modelId="{145BC5BF-EC4C-418C-86CF-E0D09FEF9C51}" type="presOf" srcId="{EBE4A972-0BFE-43D0-AAA2-D5005631BF3B}" destId="{C2BB72F2-50BE-4BC8-9F55-B7871CD5E7A6}" srcOrd="0" destOrd="0" presId="urn:microsoft.com/office/officeart/2005/8/layout/vList2"/>
    <dgm:cxn modelId="{409A83CE-1E0D-4F4A-964E-EFE166D2F1A9}" type="presParOf" srcId="{C2BB72F2-50BE-4BC8-9F55-B7871CD5E7A6}" destId="{FE86C07D-2132-4BE8-913F-17337CED13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9033AAC-FE97-4696-8708-7BE3C8FF73C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383773-39D1-4BA7-8AE6-5E74C60AC00A}">
      <dgm:prSet/>
      <dgm:spPr/>
      <dgm:t>
        <a:bodyPr/>
        <a:lstStyle/>
        <a:p>
          <a:pPr rtl="0"/>
          <a:r>
            <a:rPr lang="en-US" dirty="0" smtClean="0"/>
            <a:t>Simply shrinks the teacher model to student size and re-fine-tunes this student model.</a:t>
          </a:r>
          <a:endParaRPr lang="en-US" dirty="0"/>
        </a:p>
      </dgm:t>
    </dgm:pt>
    <dgm:pt modelId="{26A62D17-64C6-43E9-A972-DCC87F603C1A}" type="parTrans" cxnId="{0722BFDD-3531-45F7-81AF-1DF2DBFFF662}">
      <dgm:prSet/>
      <dgm:spPr/>
      <dgm:t>
        <a:bodyPr/>
        <a:lstStyle/>
        <a:p>
          <a:endParaRPr lang="en-US"/>
        </a:p>
      </dgm:t>
    </dgm:pt>
    <dgm:pt modelId="{72C68B0F-22E0-4E1B-8498-B5D61132347B}" type="sibTrans" cxnId="{0722BFDD-3531-45F7-81AF-1DF2DBFFF662}">
      <dgm:prSet/>
      <dgm:spPr/>
      <dgm:t>
        <a:bodyPr/>
        <a:lstStyle/>
        <a:p>
          <a:endParaRPr lang="en-US"/>
        </a:p>
      </dgm:t>
    </dgm:pt>
    <dgm:pt modelId="{55709591-F8AE-499A-AA9A-F3D714BDC836}">
      <dgm:prSet/>
      <dgm:spPr/>
      <dgm:t>
        <a:bodyPr/>
        <a:lstStyle/>
        <a:p>
          <a:pPr rtl="0"/>
          <a:r>
            <a:rPr lang="en-US" dirty="0" smtClean="0"/>
            <a:t>A BART student with 3 decoder layers from the 12 encoder layer 12 decoder layer teacher, we copy the teacher’s full </a:t>
          </a:r>
          <a:r>
            <a:rPr lang="en-US" dirty="0" err="1" smtClean="0"/>
            <a:t>Enc</a:t>
          </a:r>
          <a:r>
            <a:rPr lang="en-US" dirty="0" smtClean="0"/>
            <a:t> and decoder layers 0, 6, and 11 to the student.</a:t>
          </a:r>
          <a:endParaRPr lang="en-US" dirty="0"/>
        </a:p>
      </dgm:t>
    </dgm:pt>
    <dgm:pt modelId="{B5AE2136-D026-4BB4-8B9C-05DF0ABE9026}" type="parTrans" cxnId="{30BBFF59-9F9B-47E8-8186-AB0051489DAE}">
      <dgm:prSet/>
      <dgm:spPr/>
      <dgm:t>
        <a:bodyPr/>
        <a:lstStyle/>
        <a:p>
          <a:endParaRPr lang="en-US"/>
        </a:p>
      </dgm:t>
    </dgm:pt>
    <dgm:pt modelId="{C5BF7532-97F3-419E-997E-AF58AC84F061}" type="sibTrans" cxnId="{30BBFF59-9F9B-47E8-8186-AB0051489DAE}">
      <dgm:prSet/>
      <dgm:spPr/>
      <dgm:t>
        <a:bodyPr/>
        <a:lstStyle/>
        <a:p>
          <a:endParaRPr lang="en-US"/>
        </a:p>
      </dgm:t>
    </dgm:pt>
    <dgm:pt modelId="{9F5C9A3B-4895-4A27-8EA9-71B9E4F52B4A}">
      <dgm:prSet/>
      <dgm:spPr/>
      <dgm:t>
        <a:bodyPr/>
        <a:lstStyle/>
        <a:p>
          <a:pPr rtl="0"/>
          <a:r>
            <a:rPr lang="en-US" dirty="0" smtClean="0"/>
            <a:t>Direct Knowledge Distillation (KD) information is transferred from teacher to student, by encouraging the student to match the teacher’s full probability distribution over possible next words at each position</a:t>
          </a:r>
          <a:endParaRPr lang="en-US" dirty="0"/>
        </a:p>
      </dgm:t>
    </dgm:pt>
    <dgm:pt modelId="{7994AD48-34BF-4FCB-923F-5110562F0A13}" type="parTrans" cxnId="{8A7DFB65-6227-4E7D-A0ED-24CF32EC8AC3}">
      <dgm:prSet/>
      <dgm:spPr/>
      <dgm:t>
        <a:bodyPr/>
        <a:lstStyle/>
        <a:p>
          <a:endParaRPr lang="en-US"/>
        </a:p>
      </dgm:t>
    </dgm:pt>
    <dgm:pt modelId="{35F80048-4B30-4F24-BE14-65ED3E90F270}" type="sibTrans" cxnId="{8A7DFB65-6227-4E7D-A0ED-24CF32EC8AC3}">
      <dgm:prSet/>
      <dgm:spPr/>
      <dgm:t>
        <a:bodyPr/>
        <a:lstStyle/>
        <a:p>
          <a:endParaRPr lang="en-US"/>
        </a:p>
      </dgm:t>
    </dgm:pt>
    <dgm:pt modelId="{FEA3626B-AA83-4A5B-B1F0-1976CBA9CDBA}" type="pres">
      <dgm:prSet presAssocID="{39033AAC-FE97-4696-8708-7BE3C8FF73C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A359111-3554-4127-ABF9-45B2B8AADC84}" type="pres">
      <dgm:prSet presAssocID="{1E383773-39D1-4BA7-8AE6-5E74C60AC00A}" presName="root" presStyleCnt="0"/>
      <dgm:spPr/>
    </dgm:pt>
    <dgm:pt modelId="{B57923CB-6F4C-4C0C-A5C0-04025578AE59}" type="pres">
      <dgm:prSet presAssocID="{1E383773-39D1-4BA7-8AE6-5E74C60AC00A}" presName="rootComposite" presStyleCnt="0"/>
      <dgm:spPr/>
    </dgm:pt>
    <dgm:pt modelId="{8852F10E-E50D-418D-8111-F3F39B99AECE}" type="pres">
      <dgm:prSet presAssocID="{1E383773-39D1-4BA7-8AE6-5E74C60AC00A}" presName="rootText" presStyleLbl="node1" presStyleIdx="0" presStyleCnt="3" custScaleX="469538" custScaleY="1061433" custLinFactY="-100000" custLinFactNeighborX="-3355" custLinFactNeighborY="-109737"/>
      <dgm:spPr/>
      <dgm:t>
        <a:bodyPr/>
        <a:lstStyle/>
        <a:p>
          <a:endParaRPr lang="en-US"/>
        </a:p>
      </dgm:t>
    </dgm:pt>
    <dgm:pt modelId="{C738DD30-0E3F-43AB-9B49-D72EA2E847D0}" type="pres">
      <dgm:prSet presAssocID="{1E383773-39D1-4BA7-8AE6-5E74C60AC00A}" presName="rootConnector" presStyleLbl="node1" presStyleIdx="0" presStyleCnt="3"/>
      <dgm:spPr/>
      <dgm:t>
        <a:bodyPr/>
        <a:lstStyle/>
        <a:p>
          <a:endParaRPr lang="en-US"/>
        </a:p>
      </dgm:t>
    </dgm:pt>
    <dgm:pt modelId="{26832AB5-D95B-47B0-B527-6512E201C876}" type="pres">
      <dgm:prSet presAssocID="{1E383773-39D1-4BA7-8AE6-5E74C60AC00A}" presName="childShape" presStyleCnt="0"/>
      <dgm:spPr/>
    </dgm:pt>
    <dgm:pt modelId="{2E9755BD-2DE0-4195-AD11-93F68DCEC776}" type="pres">
      <dgm:prSet presAssocID="{55709591-F8AE-499A-AA9A-F3D714BDC836}" presName="root" presStyleCnt="0"/>
      <dgm:spPr/>
    </dgm:pt>
    <dgm:pt modelId="{BE5146BC-5755-4C76-913C-E15CF0214B9F}" type="pres">
      <dgm:prSet presAssocID="{55709591-F8AE-499A-AA9A-F3D714BDC836}" presName="rootComposite" presStyleCnt="0"/>
      <dgm:spPr/>
    </dgm:pt>
    <dgm:pt modelId="{A6CCDF3D-B71D-4E34-90E2-8FB8D5F82E75}" type="pres">
      <dgm:prSet presAssocID="{55709591-F8AE-499A-AA9A-F3D714BDC836}" presName="rootText" presStyleLbl="node1" presStyleIdx="1" presStyleCnt="3" custScaleX="451395" custScaleY="1013048" custLinFactX="455424" custLinFactY="-79326" custLinFactNeighborX="500000" custLinFactNeighborY="-100000"/>
      <dgm:spPr/>
      <dgm:t>
        <a:bodyPr/>
        <a:lstStyle/>
        <a:p>
          <a:endParaRPr lang="en-US"/>
        </a:p>
      </dgm:t>
    </dgm:pt>
    <dgm:pt modelId="{7548414D-06BC-4225-A232-7067BC06A4E5}" type="pres">
      <dgm:prSet presAssocID="{55709591-F8AE-499A-AA9A-F3D714BDC836}" presName="rootConnector" presStyleLbl="node1" presStyleIdx="1" presStyleCnt="3"/>
      <dgm:spPr/>
      <dgm:t>
        <a:bodyPr/>
        <a:lstStyle/>
        <a:p>
          <a:endParaRPr lang="en-US"/>
        </a:p>
      </dgm:t>
    </dgm:pt>
    <dgm:pt modelId="{AF81870C-FFD5-42EB-B499-443DB478F2DA}" type="pres">
      <dgm:prSet presAssocID="{55709591-F8AE-499A-AA9A-F3D714BDC836}" presName="childShape" presStyleCnt="0"/>
      <dgm:spPr/>
    </dgm:pt>
    <dgm:pt modelId="{BDD7B353-F2DD-4CA5-9316-31A763DCF120}" type="pres">
      <dgm:prSet presAssocID="{9F5C9A3B-4895-4A27-8EA9-71B9E4F52B4A}" presName="root" presStyleCnt="0"/>
      <dgm:spPr/>
    </dgm:pt>
    <dgm:pt modelId="{6A2812F7-F5D3-4BC2-A5B0-C5E9D741AE38}" type="pres">
      <dgm:prSet presAssocID="{9F5C9A3B-4895-4A27-8EA9-71B9E4F52B4A}" presName="rootComposite" presStyleCnt="0"/>
      <dgm:spPr/>
    </dgm:pt>
    <dgm:pt modelId="{90EC2594-D715-43F3-BCEF-539FE53203EF}" type="pres">
      <dgm:prSet presAssocID="{9F5C9A3B-4895-4A27-8EA9-71B9E4F52B4A}" presName="rootText" presStyleLbl="node1" presStyleIdx="2" presStyleCnt="3" custScaleX="935041" custScaleY="580408" custLinFactX="-200000" custLinFactNeighborX="-271297" custLinFactNeighborY="58721"/>
      <dgm:spPr/>
      <dgm:t>
        <a:bodyPr/>
        <a:lstStyle/>
        <a:p>
          <a:endParaRPr lang="en-US"/>
        </a:p>
      </dgm:t>
    </dgm:pt>
    <dgm:pt modelId="{A1EB9333-EF1B-4F13-8E44-BCF0CBDA27D5}" type="pres">
      <dgm:prSet presAssocID="{9F5C9A3B-4895-4A27-8EA9-71B9E4F52B4A}" presName="rootConnector" presStyleLbl="node1" presStyleIdx="2" presStyleCnt="3"/>
      <dgm:spPr/>
      <dgm:t>
        <a:bodyPr/>
        <a:lstStyle/>
        <a:p>
          <a:endParaRPr lang="en-US"/>
        </a:p>
      </dgm:t>
    </dgm:pt>
    <dgm:pt modelId="{4F51F1EE-E510-4824-B9CA-847EBEFA6D28}" type="pres">
      <dgm:prSet presAssocID="{9F5C9A3B-4895-4A27-8EA9-71B9E4F52B4A}" presName="childShape" presStyleCnt="0"/>
      <dgm:spPr/>
    </dgm:pt>
  </dgm:ptLst>
  <dgm:cxnLst>
    <dgm:cxn modelId="{0722BFDD-3531-45F7-81AF-1DF2DBFFF662}" srcId="{39033AAC-FE97-4696-8708-7BE3C8FF73C5}" destId="{1E383773-39D1-4BA7-8AE6-5E74C60AC00A}" srcOrd="0" destOrd="0" parTransId="{26A62D17-64C6-43E9-A972-DCC87F603C1A}" sibTransId="{72C68B0F-22E0-4E1B-8498-B5D61132347B}"/>
    <dgm:cxn modelId="{F2886DF0-5C9A-4D3C-9A86-152DD6FFFBD7}" type="presOf" srcId="{9F5C9A3B-4895-4A27-8EA9-71B9E4F52B4A}" destId="{A1EB9333-EF1B-4F13-8E44-BCF0CBDA27D5}" srcOrd="1" destOrd="0" presId="urn:microsoft.com/office/officeart/2005/8/layout/hierarchy3"/>
    <dgm:cxn modelId="{6467CF7B-9CDD-447B-97D1-140D05749369}" type="presOf" srcId="{9F5C9A3B-4895-4A27-8EA9-71B9E4F52B4A}" destId="{90EC2594-D715-43F3-BCEF-539FE53203EF}" srcOrd="0" destOrd="0" presId="urn:microsoft.com/office/officeart/2005/8/layout/hierarchy3"/>
    <dgm:cxn modelId="{E047459F-520D-4791-ACA2-BA3B246E604D}" type="presOf" srcId="{39033AAC-FE97-4696-8708-7BE3C8FF73C5}" destId="{FEA3626B-AA83-4A5B-B1F0-1976CBA9CDBA}" srcOrd="0" destOrd="0" presId="urn:microsoft.com/office/officeart/2005/8/layout/hierarchy3"/>
    <dgm:cxn modelId="{75CC5D98-3E87-45CA-805E-3F482B0D1C77}" type="presOf" srcId="{1E383773-39D1-4BA7-8AE6-5E74C60AC00A}" destId="{C738DD30-0E3F-43AB-9B49-D72EA2E847D0}" srcOrd="1" destOrd="0" presId="urn:microsoft.com/office/officeart/2005/8/layout/hierarchy3"/>
    <dgm:cxn modelId="{8A7DFB65-6227-4E7D-A0ED-24CF32EC8AC3}" srcId="{39033AAC-FE97-4696-8708-7BE3C8FF73C5}" destId="{9F5C9A3B-4895-4A27-8EA9-71B9E4F52B4A}" srcOrd="2" destOrd="0" parTransId="{7994AD48-34BF-4FCB-923F-5110562F0A13}" sibTransId="{35F80048-4B30-4F24-BE14-65ED3E90F270}"/>
    <dgm:cxn modelId="{30BBFF59-9F9B-47E8-8186-AB0051489DAE}" srcId="{39033AAC-FE97-4696-8708-7BE3C8FF73C5}" destId="{55709591-F8AE-499A-AA9A-F3D714BDC836}" srcOrd="1" destOrd="0" parTransId="{B5AE2136-D026-4BB4-8B9C-05DF0ABE9026}" sibTransId="{C5BF7532-97F3-419E-997E-AF58AC84F061}"/>
    <dgm:cxn modelId="{9DD5CF77-3AD1-40B0-BF15-2EFB61EF670A}" type="presOf" srcId="{1E383773-39D1-4BA7-8AE6-5E74C60AC00A}" destId="{8852F10E-E50D-418D-8111-F3F39B99AECE}" srcOrd="0" destOrd="0" presId="urn:microsoft.com/office/officeart/2005/8/layout/hierarchy3"/>
    <dgm:cxn modelId="{DA8828EE-B187-474F-98AA-5AAE9DD6D00E}" type="presOf" srcId="{55709591-F8AE-499A-AA9A-F3D714BDC836}" destId="{7548414D-06BC-4225-A232-7067BC06A4E5}" srcOrd="1" destOrd="0" presId="urn:microsoft.com/office/officeart/2005/8/layout/hierarchy3"/>
    <dgm:cxn modelId="{572A83DF-B33C-4CE6-927B-C26FB50A6337}" type="presOf" srcId="{55709591-F8AE-499A-AA9A-F3D714BDC836}" destId="{A6CCDF3D-B71D-4E34-90E2-8FB8D5F82E75}" srcOrd="0" destOrd="0" presId="urn:microsoft.com/office/officeart/2005/8/layout/hierarchy3"/>
    <dgm:cxn modelId="{D046328A-7081-4587-9212-0EC02DE82D24}" type="presParOf" srcId="{FEA3626B-AA83-4A5B-B1F0-1976CBA9CDBA}" destId="{3A359111-3554-4127-ABF9-45B2B8AADC84}" srcOrd="0" destOrd="0" presId="urn:microsoft.com/office/officeart/2005/8/layout/hierarchy3"/>
    <dgm:cxn modelId="{77DDE6F1-F9D0-4FBE-9D10-659B29F8A950}" type="presParOf" srcId="{3A359111-3554-4127-ABF9-45B2B8AADC84}" destId="{B57923CB-6F4C-4C0C-A5C0-04025578AE59}" srcOrd="0" destOrd="0" presId="urn:microsoft.com/office/officeart/2005/8/layout/hierarchy3"/>
    <dgm:cxn modelId="{2B65ED5D-9C0B-40E6-961A-21BEB413AE27}" type="presParOf" srcId="{B57923CB-6F4C-4C0C-A5C0-04025578AE59}" destId="{8852F10E-E50D-418D-8111-F3F39B99AECE}" srcOrd="0" destOrd="0" presId="urn:microsoft.com/office/officeart/2005/8/layout/hierarchy3"/>
    <dgm:cxn modelId="{2CC72A66-BEBA-4B25-9E01-8ABE362358F5}" type="presParOf" srcId="{B57923CB-6F4C-4C0C-A5C0-04025578AE59}" destId="{C738DD30-0E3F-43AB-9B49-D72EA2E847D0}" srcOrd="1" destOrd="0" presId="urn:microsoft.com/office/officeart/2005/8/layout/hierarchy3"/>
    <dgm:cxn modelId="{1137A361-0919-42C9-824E-7006DFEE312D}" type="presParOf" srcId="{3A359111-3554-4127-ABF9-45B2B8AADC84}" destId="{26832AB5-D95B-47B0-B527-6512E201C876}" srcOrd="1" destOrd="0" presId="urn:microsoft.com/office/officeart/2005/8/layout/hierarchy3"/>
    <dgm:cxn modelId="{32409690-9D1D-440E-99A3-22773B2D73E1}" type="presParOf" srcId="{FEA3626B-AA83-4A5B-B1F0-1976CBA9CDBA}" destId="{2E9755BD-2DE0-4195-AD11-93F68DCEC776}" srcOrd="1" destOrd="0" presId="urn:microsoft.com/office/officeart/2005/8/layout/hierarchy3"/>
    <dgm:cxn modelId="{A2D7DBBC-58E1-4417-8BFD-A9B37E3919ED}" type="presParOf" srcId="{2E9755BD-2DE0-4195-AD11-93F68DCEC776}" destId="{BE5146BC-5755-4C76-913C-E15CF0214B9F}" srcOrd="0" destOrd="0" presId="urn:microsoft.com/office/officeart/2005/8/layout/hierarchy3"/>
    <dgm:cxn modelId="{A3E25436-D4AA-434D-8EA9-05169248EBEE}" type="presParOf" srcId="{BE5146BC-5755-4C76-913C-E15CF0214B9F}" destId="{A6CCDF3D-B71D-4E34-90E2-8FB8D5F82E75}" srcOrd="0" destOrd="0" presId="urn:microsoft.com/office/officeart/2005/8/layout/hierarchy3"/>
    <dgm:cxn modelId="{2A2E47CA-20AA-4DD3-AE6C-D88DC9A4146F}" type="presParOf" srcId="{BE5146BC-5755-4C76-913C-E15CF0214B9F}" destId="{7548414D-06BC-4225-A232-7067BC06A4E5}" srcOrd="1" destOrd="0" presId="urn:microsoft.com/office/officeart/2005/8/layout/hierarchy3"/>
    <dgm:cxn modelId="{38BF2D9F-2871-442E-BE32-C162825F4E37}" type="presParOf" srcId="{2E9755BD-2DE0-4195-AD11-93F68DCEC776}" destId="{AF81870C-FFD5-42EB-B499-443DB478F2DA}" srcOrd="1" destOrd="0" presId="urn:microsoft.com/office/officeart/2005/8/layout/hierarchy3"/>
    <dgm:cxn modelId="{DE086412-D398-4351-A85F-31141501D085}" type="presParOf" srcId="{FEA3626B-AA83-4A5B-B1F0-1976CBA9CDBA}" destId="{BDD7B353-F2DD-4CA5-9316-31A763DCF120}" srcOrd="2" destOrd="0" presId="urn:microsoft.com/office/officeart/2005/8/layout/hierarchy3"/>
    <dgm:cxn modelId="{94B2BA9C-A7F6-4B28-BBE5-F7D4D66B46A3}" type="presParOf" srcId="{BDD7B353-F2DD-4CA5-9316-31A763DCF120}" destId="{6A2812F7-F5D3-4BC2-A5B0-C5E9D741AE38}" srcOrd="0" destOrd="0" presId="urn:microsoft.com/office/officeart/2005/8/layout/hierarchy3"/>
    <dgm:cxn modelId="{91DA05CA-6E94-4829-A19B-161E965EA561}" type="presParOf" srcId="{6A2812F7-F5D3-4BC2-A5B0-C5E9D741AE38}" destId="{90EC2594-D715-43F3-BCEF-539FE53203EF}" srcOrd="0" destOrd="0" presId="urn:microsoft.com/office/officeart/2005/8/layout/hierarchy3"/>
    <dgm:cxn modelId="{F1495275-E450-4856-9A46-22210E15D92D}" type="presParOf" srcId="{6A2812F7-F5D3-4BC2-A5B0-C5E9D741AE38}" destId="{A1EB9333-EF1B-4F13-8E44-BCF0CBDA27D5}" srcOrd="1" destOrd="0" presId="urn:microsoft.com/office/officeart/2005/8/layout/hierarchy3"/>
    <dgm:cxn modelId="{56AA061D-3F91-4830-B358-B97B147E08D7}" type="presParOf" srcId="{BDD7B353-F2DD-4CA5-9316-31A763DCF120}" destId="{4F51F1EE-E510-4824-B9CA-847EBEFA6D2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633DC3-930E-432D-A7E4-20F4C04E900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1A82D1-03A4-4107-81B3-49872FE59021}">
      <dgm:prSet custT="1"/>
      <dgm:spPr/>
      <dgm:t>
        <a:bodyPr/>
        <a:lstStyle/>
        <a:p>
          <a:pPr rtl="0"/>
          <a:r>
            <a:rPr lang="en-US" sz="3200" dirty="0" smtClean="0"/>
            <a:t>Seq2Seq</a:t>
          </a:r>
        </a:p>
        <a:p>
          <a:pPr rtl="0"/>
          <a:r>
            <a:rPr lang="en-US" sz="3200" dirty="0" smtClean="0"/>
            <a:t>RNN Limitations </a:t>
          </a:r>
          <a:endParaRPr lang="en-US" sz="3200" dirty="0"/>
        </a:p>
      </dgm:t>
    </dgm:pt>
    <dgm:pt modelId="{0F46C869-204C-4E06-A504-348D3CE8E1C0}" type="parTrans" cxnId="{EB7CB93B-CAB3-4247-BA68-85AD53A1BA0F}">
      <dgm:prSet/>
      <dgm:spPr/>
      <dgm:t>
        <a:bodyPr/>
        <a:lstStyle/>
        <a:p>
          <a:endParaRPr lang="en-US"/>
        </a:p>
      </dgm:t>
    </dgm:pt>
    <dgm:pt modelId="{4AE0EAAF-ECAE-4ACE-A15D-EC6677C46A9A}" type="sibTrans" cxnId="{EB7CB93B-CAB3-4247-BA68-85AD53A1BA0F}">
      <dgm:prSet/>
      <dgm:spPr/>
      <dgm:t>
        <a:bodyPr/>
        <a:lstStyle/>
        <a:p>
          <a:endParaRPr lang="en-US"/>
        </a:p>
      </dgm:t>
    </dgm:pt>
    <dgm:pt modelId="{CC0AE0D7-8095-4D00-A65F-4050C1CDDD49}" type="pres">
      <dgm:prSet presAssocID="{F9633DC3-930E-432D-A7E4-20F4C04E900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97E8DD-6E93-4123-BF88-F5EC55EE392A}" type="pres">
      <dgm:prSet presAssocID="{011A82D1-03A4-4107-81B3-49872FE59021}" presName="parentText" presStyleLbl="node1" presStyleIdx="0" presStyleCnt="1" custLinFactNeighborY="-106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7CB93B-CAB3-4247-BA68-85AD53A1BA0F}" srcId="{F9633DC3-930E-432D-A7E4-20F4C04E900E}" destId="{011A82D1-03A4-4107-81B3-49872FE59021}" srcOrd="0" destOrd="0" parTransId="{0F46C869-204C-4E06-A504-348D3CE8E1C0}" sibTransId="{4AE0EAAF-ECAE-4ACE-A15D-EC6677C46A9A}"/>
    <dgm:cxn modelId="{9D6A1616-5B98-40CB-A025-D3840A6C3F6E}" type="presOf" srcId="{F9633DC3-930E-432D-A7E4-20F4C04E900E}" destId="{CC0AE0D7-8095-4D00-A65F-4050C1CDDD49}" srcOrd="0" destOrd="0" presId="urn:microsoft.com/office/officeart/2005/8/layout/vList2"/>
    <dgm:cxn modelId="{14FCC859-C553-418C-867D-BA324C6A9F97}" type="presOf" srcId="{011A82D1-03A4-4107-81B3-49872FE59021}" destId="{3597E8DD-6E93-4123-BF88-F5EC55EE392A}" srcOrd="0" destOrd="0" presId="urn:microsoft.com/office/officeart/2005/8/layout/vList2"/>
    <dgm:cxn modelId="{2EED8977-2011-4092-B4E4-CDA090B8AD17}" type="presParOf" srcId="{CC0AE0D7-8095-4D00-A65F-4050C1CDDD49}" destId="{3597E8DD-6E93-4123-BF88-F5EC55EE392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12485EE-BF8A-49AF-874A-E2BBED6ECC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4744745-233E-4AE0-9F1F-D42332C67768}">
      <dgm:prSet/>
      <dgm:spPr/>
      <dgm:t>
        <a:bodyPr/>
        <a:lstStyle/>
        <a:p>
          <a:pPr rtl="0"/>
          <a:r>
            <a:rPr lang="en-US" b="1" u="sng" smtClean="0"/>
            <a:t>WHY DistillBART-CNN-12-16?</a:t>
          </a:r>
          <a:endParaRPr lang="en-US"/>
        </a:p>
      </dgm:t>
    </dgm:pt>
    <dgm:pt modelId="{4E9A2D73-3C60-4FCC-A430-7AA69143C35B}" type="parTrans" cxnId="{71414916-8624-4831-8619-F8C3F9DDBDF1}">
      <dgm:prSet/>
      <dgm:spPr/>
      <dgm:t>
        <a:bodyPr/>
        <a:lstStyle/>
        <a:p>
          <a:endParaRPr lang="en-US"/>
        </a:p>
      </dgm:t>
    </dgm:pt>
    <dgm:pt modelId="{594BEB25-DFD7-4215-8EA4-6A9647227836}" type="sibTrans" cxnId="{71414916-8624-4831-8619-F8C3F9DDBDF1}">
      <dgm:prSet/>
      <dgm:spPr/>
      <dgm:t>
        <a:bodyPr/>
        <a:lstStyle/>
        <a:p>
          <a:endParaRPr lang="en-US"/>
        </a:p>
      </dgm:t>
    </dgm:pt>
    <dgm:pt modelId="{A50D73A7-71A7-41BB-8C50-43207960C7AA}" type="pres">
      <dgm:prSet presAssocID="{512485EE-BF8A-49AF-874A-E2BBED6ECC1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7DF797-8121-449A-B08E-0ECD84BCE7DC}" type="pres">
      <dgm:prSet presAssocID="{A4744745-233E-4AE0-9F1F-D42332C67768}" presName="parentText" presStyleLbl="node1" presStyleIdx="0" presStyleCnt="1" custLinFactNeighborX="122" custLinFactNeighborY="-48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414916-8624-4831-8619-F8C3F9DDBDF1}" srcId="{512485EE-BF8A-49AF-874A-E2BBED6ECC15}" destId="{A4744745-233E-4AE0-9F1F-D42332C67768}" srcOrd="0" destOrd="0" parTransId="{4E9A2D73-3C60-4FCC-A430-7AA69143C35B}" sibTransId="{594BEB25-DFD7-4215-8EA4-6A9647227836}"/>
    <dgm:cxn modelId="{582DB26C-B403-453D-9383-4B4D61B66531}" type="presOf" srcId="{A4744745-233E-4AE0-9F1F-D42332C67768}" destId="{BC7DF797-8121-449A-B08E-0ECD84BCE7DC}" srcOrd="0" destOrd="0" presId="urn:microsoft.com/office/officeart/2005/8/layout/vList2"/>
    <dgm:cxn modelId="{BD302FD9-6FAF-476F-B244-B75754804036}" type="presOf" srcId="{512485EE-BF8A-49AF-874A-E2BBED6ECC15}" destId="{A50D73A7-71A7-41BB-8C50-43207960C7AA}" srcOrd="0" destOrd="0" presId="urn:microsoft.com/office/officeart/2005/8/layout/vList2"/>
    <dgm:cxn modelId="{87415C2C-23A0-4E8B-BAAB-32719D0E47C4}" type="presParOf" srcId="{A50D73A7-71A7-41BB-8C50-43207960C7AA}" destId="{BC7DF797-8121-449A-B08E-0ECD84BCE7D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9C3753E-BFEC-402D-B05D-BD94BA6BE4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E99D3AB-457F-411A-B138-6B3A57A7D6E1}">
      <dgm:prSet custT="1"/>
      <dgm:spPr/>
      <dgm:t>
        <a:bodyPr/>
        <a:lstStyle/>
        <a:p>
          <a:pPr algn="ctr" rtl="0"/>
          <a:r>
            <a:rPr lang="en-US" sz="9600" b="1" dirty="0" smtClean="0"/>
            <a:t>DEMO</a:t>
          </a:r>
          <a:endParaRPr lang="en-US" sz="9600" dirty="0"/>
        </a:p>
      </dgm:t>
    </dgm:pt>
    <dgm:pt modelId="{5E04FE2E-7CF6-45C5-9C13-635AC8D97CA2}" type="parTrans" cxnId="{5A013E1C-1152-4E6A-8C3F-3C7C53DA42CF}">
      <dgm:prSet/>
      <dgm:spPr/>
      <dgm:t>
        <a:bodyPr/>
        <a:lstStyle/>
        <a:p>
          <a:endParaRPr lang="en-US"/>
        </a:p>
      </dgm:t>
    </dgm:pt>
    <dgm:pt modelId="{D8D876BB-4270-4C87-8B7D-0E6FBA8C445A}" type="sibTrans" cxnId="{5A013E1C-1152-4E6A-8C3F-3C7C53DA42CF}">
      <dgm:prSet/>
      <dgm:spPr/>
      <dgm:t>
        <a:bodyPr/>
        <a:lstStyle/>
        <a:p>
          <a:endParaRPr lang="en-US"/>
        </a:p>
      </dgm:t>
    </dgm:pt>
    <dgm:pt modelId="{8C32F618-E9A9-475C-838F-7F2CACB7EDC2}" type="pres">
      <dgm:prSet presAssocID="{89C3753E-BFEC-402D-B05D-BD94BA6BE4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B138536-60D6-4158-A351-23B803144D59}" type="pres">
      <dgm:prSet presAssocID="{7E99D3AB-457F-411A-B138-6B3A57A7D6E1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48B68C-C15B-4672-8CD2-92B7ADA8B87B}" type="presOf" srcId="{7E99D3AB-457F-411A-B138-6B3A57A7D6E1}" destId="{EB138536-60D6-4158-A351-23B803144D59}" srcOrd="0" destOrd="0" presId="urn:microsoft.com/office/officeart/2005/8/layout/vList2"/>
    <dgm:cxn modelId="{2BE1F0B5-BF75-4356-BCD4-1031AA21C7C3}" type="presOf" srcId="{89C3753E-BFEC-402D-B05D-BD94BA6BE4EE}" destId="{8C32F618-E9A9-475C-838F-7F2CACB7EDC2}" srcOrd="0" destOrd="0" presId="urn:microsoft.com/office/officeart/2005/8/layout/vList2"/>
    <dgm:cxn modelId="{5A013E1C-1152-4E6A-8C3F-3C7C53DA42CF}" srcId="{89C3753E-BFEC-402D-B05D-BD94BA6BE4EE}" destId="{7E99D3AB-457F-411A-B138-6B3A57A7D6E1}" srcOrd="0" destOrd="0" parTransId="{5E04FE2E-7CF6-45C5-9C13-635AC8D97CA2}" sibTransId="{D8D876BB-4270-4C87-8B7D-0E6FBA8C445A}"/>
    <dgm:cxn modelId="{5827B947-2717-4CC8-B978-D8596F7257E2}" type="presParOf" srcId="{8C32F618-E9A9-475C-838F-7F2CACB7EDC2}" destId="{EB138536-60D6-4158-A351-23B803144D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DA55711-BEDC-4B1E-AD8F-0E50C10FA8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BBB509-847B-4255-8B61-AC56D0E0C43A}">
      <dgm:prSet/>
      <dgm:spPr/>
      <dgm:t>
        <a:bodyPr/>
        <a:lstStyle/>
        <a:p>
          <a:pPr rtl="0"/>
          <a:r>
            <a:rPr lang="en-US" b="1" u="sng" smtClean="0"/>
            <a:t>References</a:t>
          </a:r>
          <a:endParaRPr lang="en-US"/>
        </a:p>
      </dgm:t>
    </dgm:pt>
    <dgm:pt modelId="{37924CB8-E541-4F87-AB0F-DF7CC640010C}" type="parTrans" cxnId="{8C615A9A-8C7B-403A-8EA0-B9127D4E0E79}">
      <dgm:prSet/>
      <dgm:spPr/>
      <dgm:t>
        <a:bodyPr/>
        <a:lstStyle/>
        <a:p>
          <a:endParaRPr lang="en-US"/>
        </a:p>
      </dgm:t>
    </dgm:pt>
    <dgm:pt modelId="{5206EE80-91CC-45AB-84DA-37BAE170453B}" type="sibTrans" cxnId="{8C615A9A-8C7B-403A-8EA0-B9127D4E0E79}">
      <dgm:prSet/>
      <dgm:spPr/>
      <dgm:t>
        <a:bodyPr/>
        <a:lstStyle/>
        <a:p>
          <a:endParaRPr lang="en-US"/>
        </a:p>
      </dgm:t>
    </dgm:pt>
    <dgm:pt modelId="{F9AA6486-9660-48A5-B38C-342AECCD2CB1}" type="pres">
      <dgm:prSet presAssocID="{3DA55711-BEDC-4B1E-AD8F-0E50C10FA8E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56F8C-AE77-4C08-98F6-1858BA3B779A}" type="pres">
      <dgm:prSet presAssocID="{75BBB509-847B-4255-8B61-AC56D0E0C43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615A9A-8C7B-403A-8EA0-B9127D4E0E79}" srcId="{3DA55711-BEDC-4B1E-AD8F-0E50C10FA8E1}" destId="{75BBB509-847B-4255-8B61-AC56D0E0C43A}" srcOrd="0" destOrd="0" parTransId="{37924CB8-E541-4F87-AB0F-DF7CC640010C}" sibTransId="{5206EE80-91CC-45AB-84DA-37BAE170453B}"/>
    <dgm:cxn modelId="{5BE8D144-447F-4AA4-B8FE-964DF3DB8628}" type="presOf" srcId="{75BBB509-847B-4255-8B61-AC56D0E0C43A}" destId="{29656F8C-AE77-4C08-98F6-1858BA3B779A}" srcOrd="0" destOrd="0" presId="urn:microsoft.com/office/officeart/2005/8/layout/vList2"/>
    <dgm:cxn modelId="{E468F2A8-BA96-4A12-801B-7A9DBACE7FDE}" type="presOf" srcId="{3DA55711-BEDC-4B1E-AD8F-0E50C10FA8E1}" destId="{F9AA6486-9660-48A5-B38C-342AECCD2CB1}" srcOrd="0" destOrd="0" presId="urn:microsoft.com/office/officeart/2005/8/layout/vList2"/>
    <dgm:cxn modelId="{512D0F14-DD26-4BC8-9960-70887FBB0A51}" type="presParOf" srcId="{F9AA6486-9660-48A5-B38C-342AECCD2CB1}" destId="{29656F8C-AE77-4C08-98F6-1858BA3B77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A34A17-8748-4E93-8A46-FF40FAAA13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5B136C1-2038-4F32-8234-AF1D3F3A0F54}">
      <dgm:prSet custT="1"/>
      <dgm:spPr/>
      <dgm:t>
        <a:bodyPr/>
        <a:lstStyle/>
        <a:p>
          <a:pPr rtl="0"/>
          <a:r>
            <a:rPr lang="en-US" sz="4000" b="1" u="sng" dirty="0" smtClean="0"/>
            <a:t>Transformer Architecture</a:t>
          </a:r>
          <a:r>
            <a:rPr lang="en-US" sz="2600" dirty="0" smtClean="0"/>
            <a:t/>
          </a:r>
          <a:br>
            <a:rPr lang="en-US" sz="2600" dirty="0" smtClean="0"/>
          </a:br>
          <a:r>
            <a:rPr lang="en-US" sz="2600" dirty="0" smtClean="0"/>
            <a:t>  </a:t>
          </a:r>
          <a:endParaRPr lang="en-US" sz="2600" dirty="0"/>
        </a:p>
      </dgm:t>
    </dgm:pt>
    <dgm:pt modelId="{78BC66FA-F69E-44C6-B908-B86DC8C180A8}" type="parTrans" cxnId="{79B19D89-C5BD-4976-8EFD-F9534E6234E5}">
      <dgm:prSet/>
      <dgm:spPr/>
      <dgm:t>
        <a:bodyPr/>
        <a:lstStyle/>
        <a:p>
          <a:endParaRPr lang="en-US"/>
        </a:p>
      </dgm:t>
    </dgm:pt>
    <dgm:pt modelId="{BB67B74A-C708-44A9-8537-5BD8EE5CB439}" type="sibTrans" cxnId="{79B19D89-C5BD-4976-8EFD-F9534E6234E5}">
      <dgm:prSet/>
      <dgm:spPr/>
      <dgm:t>
        <a:bodyPr/>
        <a:lstStyle/>
        <a:p>
          <a:endParaRPr lang="en-US"/>
        </a:p>
      </dgm:t>
    </dgm:pt>
    <dgm:pt modelId="{51FFCD60-52DE-475A-9E56-95D862430684}" type="pres">
      <dgm:prSet presAssocID="{87A34A17-8748-4E93-8A46-FF40FAAA13D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6D184-A11C-432B-B58B-A8D4D71DE5CC}" type="pres">
      <dgm:prSet presAssocID="{25B136C1-2038-4F32-8234-AF1D3F3A0F54}" presName="parentText" presStyleLbl="node1" presStyleIdx="0" presStyleCnt="1" custLinFactNeighborX="-127" custLinFactNeighborY="-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B19D89-C5BD-4976-8EFD-F9534E6234E5}" srcId="{87A34A17-8748-4E93-8A46-FF40FAAA13D8}" destId="{25B136C1-2038-4F32-8234-AF1D3F3A0F54}" srcOrd="0" destOrd="0" parTransId="{78BC66FA-F69E-44C6-B908-B86DC8C180A8}" sibTransId="{BB67B74A-C708-44A9-8537-5BD8EE5CB439}"/>
    <dgm:cxn modelId="{C9083C7F-6318-4688-A2B1-3469F480C9C6}" type="presOf" srcId="{25B136C1-2038-4F32-8234-AF1D3F3A0F54}" destId="{BB16D184-A11C-432B-B58B-A8D4D71DE5CC}" srcOrd="0" destOrd="0" presId="urn:microsoft.com/office/officeart/2005/8/layout/vList2"/>
    <dgm:cxn modelId="{DB095BD1-C77F-440B-B935-9B64BE59E672}" type="presOf" srcId="{87A34A17-8748-4E93-8A46-FF40FAAA13D8}" destId="{51FFCD60-52DE-475A-9E56-95D862430684}" srcOrd="0" destOrd="0" presId="urn:microsoft.com/office/officeart/2005/8/layout/vList2"/>
    <dgm:cxn modelId="{AC53A600-DBAC-49F3-97E7-771A4DF1A17E}" type="presParOf" srcId="{51FFCD60-52DE-475A-9E56-95D862430684}" destId="{BB16D184-A11C-432B-B58B-A8D4D71DE5C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AD6128-0288-40A6-8F2E-85401D1F85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853769-F771-48B1-8459-0FE9C4BB7237}">
      <dgm:prSet/>
      <dgm:spPr/>
      <dgm:t>
        <a:bodyPr/>
        <a:lstStyle/>
        <a:p>
          <a:pPr rtl="0"/>
          <a:r>
            <a:rPr lang="en-US" b="1" u="sng" dirty="0" smtClean="0"/>
            <a:t>How Transformer Works</a:t>
          </a:r>
          <a:endParaRPr lang="en-US" u="sng" dirty="0"/>
        </a:p>
      </dgm:t>
    </dgm:pt>
    <dgm:pt modelId="{31DEBD8E-F849-457B-8C2F-EDC2A12FA704}" type="parTrans" cxnId="{A557074F-2CD8-46BC-AB9F-0AF3D01A9DF2}">
      <dgm:prSet/>
      <dgm:spPr/>
      <dgm:t>
        <a:bodyPr/>
        <a:lstStyle/>
        <a:p>
          <a:endParaRPr lang="en-US"/>
        </a:p>
      </dgm:t>
    </dgm:pt>
    <dgm:pt modelId="{C101BBC4-E5FF-495B-B43F-7301308FA9E4}" type="sibTrans" cxnId="{A557074F-2CD8-46BC-AB9F-0AF3D01A9DF2}">
      <dgm:prSet/>
      <dgm:spPr/>
      <dgm:t>
        <a:bodyPr/>
        <a:lstStyle/>
        <a:p>
          <a:endParaRPr lang="en-US"/>
        </a:p>
      </dgm:t>
    </dgm:pt>
    <dgm:pt modelId="{35FA159F-6ECD-47F8-BE2C-9F8873F31DAF}" type="pres">
      <dgm:prSet presAssocID="{56AD6128-0288-40A6-8F2E-85401D1F85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91ED14-6E3B-4DD5-A721-C39EC4EB0FE4}" type="pres">
      <dgm:prSet presAssocID="{BA853769-F771-48B1-8459-0FE9C4BB7237}" presName="parentText" presStyleLbl="node1" presStyleIdx="0" presStyleCnt="1" custLinFactNeighborY="-12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BFC6C3-86CF-42EB-A438-9E549AAFFBA4}" type="presOf" srcId="{BA853769-F771-48B1-8459-0FE9C4BB7237}" destId="{4F91ED14-6E3B-4DD5-A721-C39EC4EB0FE4}" srcOrd="0" destOrd="0" presId="urn:microsoft.com/office/officeart/2005/8/layout/vList2"/>
    <dgm:cxn modelId="{D7873F33-AED9-488B-BFFA-842064B084B8}" type="presOf" srcId="{56AD6128-0288-40A6-8F2E-85401D1F85AC}" destId="{35FA159F-6ECD-47F8-BE2C-9F8873F31DAF}" srcOrd="0" destOrd="0" presId="urn:microsoft.com/office/officeart/2005/8/layout/vList2"/>
    <dgm:cxn modelId="{A557074F-2CD8-46BC-AB9F-0AF3D01A9DF2}" srcId="{56AD6128-0288-40A6-8F2E-85401D1F85AC}" destId="{BA853769-F771-48B1-8459-0FE9C4BB7237}" srcOrd="0" destOrd="0" parTransId="{31DEBD8E-F849-457B-8C2F-EDC2A12FA704}" sibTransId="{C101BBC4-E5FF-495B-B43F-7301308FA9E4}"/>
    <dgm:cxn modelId="{1603A901-27B0-45E5-A913-33AEE998DC80}" type="presParOf" srcId="{35FA159F-6ECD-47F8-BE2C-9F8873F31DAF}" destId="{4F91ED14-6E3B-4DD5-A721-C39EC4EB0F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6C8D71-3949-4A7D-846D-2CEC1ED47DF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22BC1C-958F-4723-B7B8-E0CA1E02B34F}">
      <dgm:prSet/>
      <dgm:spPr/>
      <dgm:t>
        <a:bodyPr/>
        <a:lstStyle/>
        <a:p>
          <a:pPr rtl="0"/>
          <a:r>
            <a:rPr lang="en-US" b="1" smtClean="0"/>
            <a:t>Encoder </a:t>
          </a:r>
          <a:endParaRPr lang="en-US"/>
        </a:p>
      </dgm:t>
    </dgm:pt>
    <dgm:pt modelId="{4036FF14-1973-493E-9B84-0A747B87B9BF}" type="parTrans" cxnId="{BBDF9E2E-D048-42F9-9E40-45E5D1207981}">
      <dgm:prSet/>
      <dgm:spPr/>
      <dgm:t>
        <a:bodyPr/>
        <a:lstStyle/>
        <a:p>
          <a:endParaRPr lang="en-US"/>
        </a:p>
      </dgm:t>
    </dgm:pt>
    <dgm:pt modelId="{02D72189-84B3-452D-B13C-C6A3CDA0F5F3}" type="sibTrans" cxnId="{BBDF9E2E-D048-42F9-9E40-45E5D1207981}">
      <dgm:prSet/>
      <dgm:spPr/>
      <dgm:t>
        <a:bodyPr/>
        <a:lstStyle/>
        <a:p>
          <a:endParaRPr lang="en-US"/>
        </a:p>
      </dgm:t>
    </dgm:pt>
    <dgm:pt modelId="{78F0B789-A13C-43E1-878D-8CA68A40D172}" type="pres">
      <dgm:prSet presAssocID="{7F6C8D71-3949-4A7D-846D-2CEC1ED47D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C5E7F2-289F-477B-A217-82456AE3BF69}" type="pres">
      <dgm:prSet presAssocID="{0922BC1C-958F-4723-B7B8-E0CA1E02B34F}" presName="parentText" presStyleLbl="node1" presStyleIdx="0" presStyleCnt="1" custLinFactNeighborY="-12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3756DF-02EE-4FFE-AF9E-ADF79D71CEA0}" type="presOf" srcId="{0922BC1C-958F-4723-B7B8-E0CA1E02B34F}" destId="{10C5E7F2-289F-477B-A217-82456AE3BF69}" srcOrd="0" destOrd="0" presId="urn:microsoft.com/office/officeart/2005/8/layout/vList2"/>
    <dgm:cxn modelId="{BBDF9E2E-D048-42F9-9E40-45E5D1207981}" srcId="{7F6C8D71-3949-4A7D-846D-2CEC1ED47DFB}" destId="{0922BC1C-958F-4723-B7B8-E0CA1E02B34F}" srcOrd="0" destOrd="0" parTransId="{4036FF14-1973-493E-9B84-0A747B87B9BF}" sibTransId="{02D72189-84B3-452D-B13C-C6A3CDA0F5F3}"/>
    <dgm:cxn modelId="{27B4F647-2E4A-43F8-9A29-2FD814CAEFD2}" type="presOf" srcId="{7F6C8D71-3949-4A7D-846D-2CEC1ED47DFB}" destId="{78F0B789-A13C-43E1-878D-8CA68A40D172}" srcOrd="0" destOrd="0" presId="urn:microsoft.com/office/officeart/2005/8/layout/vList2"/>
    <dgm:cxn modelId="{B67591FA-FE6F-485D-A9F8-73B73469A528}" type="presParOf" srcId="{78F0B789-A13C-43E1-878D-8CA68A40D172}" destId="{10C5E7F2-289F-477B-A217-82456AE3BF6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BD988E-67C5-4946-8E04-4CC55AEA15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28391E-D577-488F-AC0D-86AF2AA617A0}">
      <dgm:prSet/>
      <dgm:spPr/>
      <dgm:t>
        <a:bodyPr/>
        <a:lstStyle/>
        <a:p>
          <a:pPr rtl="0"/>
          <a:r>
            <a:rPr lang="en-US" b="1" smtClean="0"/>
            <a:t>Self-Attention</a:t>
          </a:r>
          <a:endParaRPr lang="en-US"/>
        </a:p>
      </dgm:t>
    </dgm:pt>
    <dgm:pt modelId="{CF3BF2CE-4173-4D2B-BC5F-434AB5EF05DF}" type="parTrans" cxnId="{C7E1A85E-F3D1-45B6-B8FA-8D18C746EB6A}">
      <dgm:prSet/>
      <dgm:spPr/>
      <dgm:t>
        <a:bodyPr/>
        <a:lstStyle/>
        <a:p>
          <a:endParaRPr lang="en-US"/>
        </a:p>
      </dgm:t>
    </dgm:pt>
    <dgm:pt modelId="{40F9C2C8-E58D-444A-A2B6-EE1FDD83B7CC}" type="sibTrans" cxnId="{C7E1A85E-F3D1-45B6-B8FA-8D18C746EB6A}">
      <dgm:prSet/>
      <dgm:spPr/>
      <dgm:t>
        <a:bodyPr/>
        <a:lstStyle/>
        <a:p>
          <a:endParaRPr lang="en-US"/>
        </a:p>
      </dgm:t>
    </dgm:pt>
    <dgm:pt modelId="{0EBC9412-D46E-4CD4-9A22-143A83B93814}" type="pres">
      <dgm:prSet presAssocID="{F1BD988E-67C5-4946-8E04-4CC55AEA15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2D09A6-92F5-4D22-A536-4B0BA53D29E6}" type="pres">
      <dgm:prSet presAssocID="{0128391E-D577-488F-AC0D-86AF2AA617A0}" presName="parentText" presStyleLbl="node1" presStyleIdx="0" presStyleCnt="1" custLinFactNeighborY="-219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E1A85E-F3D1-45B6-B8FA-8D18C746EB6A}" srcId="{F1BD988E-67C5-4946-8E04-4CC55AEA15F9}" destId="{0128391E-D577-488F-AC0D-86AF2AA617A0}" srcOrd="0" destOrd="0" parTransId="{CF3BF2CE-4173-4D2B-BC5F-434AB5EF05DF}" sibTransId="{40F9C2C8-E58D-444A-A2B6-EE1FDD83B7CC}"/>
    <dgm:cxn modelId="{116554F5-2562-4194-A2E6-A792D58E042E}" type="presOf" srcId="{0128391E-D577-488F-AC0D-86AF2AA617A0}" destId="{E22D09A6-92F5-4D22-A536-4B0BA53D29E6}" srcOrd="0" destOrd="0" presId="urn:microsoft.com/office/officeart/2005/8/layout/vList2"/>
    <dgm:cxn modelId="{5989B15D-5E6C-4C89-A123-E7D6D75095CC}" type="presOf" srcId="{F1BD988E-67C5-4946-8E04-4CC55AEA15F9}" destId="{0EBC9412-D46E-4CD4-9A22-143A83B93814}" srcOrd="0" destOrd="0" presId="urn:microsoft.com/office/officeart/2005/8/layout/vList2"/>
    <dgm:cxn modelId="{C31CF3E1-642D-4356-8FA5-57B219475292}" type="presParOf" srcId="{0EBC9412-D46E-4CD4-9A22-143A83B93814}" destId="{E22D09A6-92F5-4D22-A536-4B0BA53D29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66F555-D2CE-48A0-B82F-5EE0DE3761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F54588-9BE5-4F80-AB73-466F2653F3DF}">
      <dgm:prSet/>
      <dgm:spPr/>
      <dgm:t>
        <a:bodyPr/>
        <a:lstStyle/>
        <a:p>
          <a:pPr rtl="0"/>
          <a:r>
            <a:rPr lang="en-US" b="1" smtClean="0"/>
            <a:t>Decoder</a:t>
          </a:r>
          <a:endParaRPr lang="en-US"/>
        </a:p>
      </dgm:t>
    </dgm:pt>
    <dgm:pt modelId="{F2892B24-4CC8-48C8-8ACA-A56CE1BCA201}" type="parTrans" cxnId="{4C2E6681-FC85-46A2-9129-F3A0270F4619}">
      <dgm:prSet/>
      <dgm:spPr/>
      <dgm:t>
        <a:bodyPr/>
        <a:lstStyle/>
        <a:p>
          <a:endParaRPr lang="en-US"/>
        </a:p>
      </dgm:t>
    </dgm:pt>
    <dgm:pt modelId="{453BF893-268E-43BE-A76F-DEBB5CEDA343}" type="sibTrans" cxnId="{4C2E6681-FC85-46A2-9129-F3A0270F4619}">
      <dgm:prSet/>
      <dgm:spPr/>
      <dgm:t>
        <a:bodyPr/>
        <a:lstStyle/>
        <a:p>
          <a:endParaRPr lang="en-US"/>
        </a:p>
      </dgm:t>
    </dgm:pt>
    <dgm:pt modelId="{C3A635E4-9052-4562-B67F-95284C4B8F5D}" type="pres">
      <dgm:prSet presAssocID="{2766F555-D2CE-48A0-B82F-5EE0DE3761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276AB8-CB70-42FD-A9E7-C50223C8730B}" type="pres">
      <dgm:prSet presAssocID="{D9F54588-9BE5-4F80-AB73-466F2653F3DF}" presName="parentText" presStyleLbl="node1" presStyleIdx="0" presStyleCnt="1" custLinFactNeighborY="-22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C2E6681-FC85-46A2-9129-F3A0270F4619}" srcId="{2766F555-D2CE-48A0-B82F-5EE0DE37614C}" destId="{D9F54588-9BE5-4F80-AB73-466F2653F3DF}" srcOrd="0" destOrd="0" parTransId="{F2892B24-4CC8-48C8-8ACA-A56CE1BCA201}" sibTransId="{453BF893-268E-43BE-A76F-DEBB5CEDA343}"/>
    <dgm:cxn modelId="{3DEF0D9D-9B70-4A64-9833-F93BCFB4ADF0}" type="presOf" srcId="{D9F54588-9BE5-4F80-AB73-466F2653F3DF}" destId="{A5276AB8-CB70-42FD-A9E7-C50223C8730B}" srcOrd="0" destOrd="0" presId="urn:microsoft.com/office/officeart/2005/8/layout/vList2"/>
    <dgm:cxn modelId="{246C01E2-D71A-4CD4-AEB5-69C65C3DB871}" type="presOf" srcId="{2766F555-D2CE-48A0-B82F-5EE0DE37614C}" destId="{C3A635E4-9052-4562-B67F-95284C4B8F5D}" srcOrd="0" destOrd="0" presId="urn:microsoft.com/office/officeart/2005/8/layout/vList2"/>
    <dgm:cxn modelId="{0A261063-1438-4952-A459-93E868EB625B}" type="presParOf" srcId="{C3A635E4-9052-4562-B67F-95284C4B8F5D}" destId="{A5276AB8-CB70-42FD-A9E7-C50223C8730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02C7C8-F910-4C02-AE62-37CAA5A9F1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D4B7CF-EE19-4CC1-84D7-E390E4A82C08}">
      <dgm:prSet/>
      <dgm:spPr/>
      <dgm:t>
        <a:bodyPr/>
        <a:lstStyle/>
        <a:p>
          <a:pPr rtl="0"/>
          <a:r>
            <a:rPr lang="en-US" b="1" dirty="0" smtClean="0"/>
            <a:t>             Transformer Models</a:t>
          </a:r>
          <a:endParaRPr lang="en-US" dirty="0"/>
        </a:p>
      </dgm:t>
    </dgm:pt>
    <dgm:pt modelId="{0087D7A4-EB71-475F-8EBA-2B6981BF63A9}" type="parTrans" cxnId="{5041FD3D-D602-43B1-9249-C014815F6249}">
      <dgm:prSet/>
      <dgm:spPr/>
      <dgm:t>
        <a:bodyPr/>
        <a:lstStyle/>
        <a:p>
          <a:endParaRPr lang="en-US"/>
        </a:p>
      </dgm:t>
    </dgm:pt>
    <dgm:pt modelId="{E6FF99BB-A8DB-4FBC-AAB1-C5DD4995C9DD}" type="sibTrans" cxnId="{5041FD3D-D602-43B1-9249-C014815F6249}">
      <dgm:prSet/>
      <dgm:spPr/>
      <dgm:t>
        <a:bodyPr/>
        <a:lstStyle/>
        <a:p>
          <a:endParaRPr lang="en-US"/>
        </a:p>
      </dgm:t>
    </dgm:pt>
    <dgm:pt modelId="{34A1FAA2-F2E9-4140-9CB4-6D8B8755DED2}" type="pres">
      <dgm:prSet presAssocID="{8C02C7C8-F910-4C02-AE62-37CAA5A9F1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9564CB-00E8-4EFF-A770-F9FF9C8D7130}" type="pres">
      <dgm:prSet presAssocID="{1DD4B7CF-EE19-4CC1-84D7-E390E4A82C0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41FD3D-D602-43B1-9249-C014815F6249}" srcId="{8C02C7C8-F910-4C02-AE62-37CAA5A9F1FC}" destId="{1DD4B7CF-EE19-4CC1-84D7-E390E4A82C08}" srcOrd="0" destOrd="0" parTransId="{0087D7A4-EB71-475F-8EBA-2B6981BF63A9}" sibTransId="{E6FF99BB-A8DB-4FBC-AAB1-C5DD4995C9DD}"/>
    <dgm:cxn modelId="{C6E82616-323C-4F57-A9C5-4E2819D43962}" type="presOf" srcId="{8C02C7C8-F910-4C02-AE62-37CAA5A9F1FC}" destId="{34A1FAA2-F2E9-4140-9CB4-6D8B8755DED2}" srcOrd="0" destOrd="0" presId="urn:microsoft.com/office/officeart/2005/8/layout/vList2"/>
    <dgm:cxn modelId="{AD19D0F4-616E-4E05-9BEC-71764194FBAB}" type="presOf" srcId="{1DD4B7CF-EE19-4CC1-84D7-E390E4A82C08}" destId="{349564CB-00E8-4EFF-A770-F9FF9C8D7130}" srcOrd="0" destOrd="0" presId="urn:microsoft.com/office/officeart/2005/8/layout/vList2"/>
    <dgm:cxn modelId="{4924C47C-75C0-42D3-82F5-D9A366DE07A2}" type="presParOf" srcId="{34A1FAA2-F2E9-4140-9CB4-6D8B8755DED2}" destId="{349564CB-00E8-4EFF-A770-F9FF9C8D71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C0BCDE-51C0-4154-A5F4-6746D8769C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A4BDC9-6550-46BA-AB83-96C3376F2C51}">
      <dgm:prSet/>
      <dgm:spPr/>
      <dgm:t>
        <a:bodyPr/>
        <a:lstStyle/>
        <a:p>
          <a:pPr rtl="0"/>
          <a:r>
            <a:rPr lang="en-US" b="1" u="sng" smtClean="0"/>
            <a:t>OpenAI: GPT</a:t>
          </a:r>
          <a:endParaRPr lang="en-US"/>
        </a:p>
      </dgm:t>
    </dgm:pt>
    <dgm:pt modelId="{69A3E7AF-B079-440C-8AF9-9E35AA878069}" type="parTrans" cxnId="{97852AF2-0AF4-4289-BCCF-FAC2503F4124}">
      <dgm:prSet/>
      <dgm:spPr/>
      <dgm:t>
        <a:bodyPr/>
        <a:lstStyle/>
        <a:p>
          <a:endParaRPr lang="en-US"/>
        </a:p>
      </dgm:t>
    </dgm:pt>
    <dgm:pt modelId="{4167E492-DFC3-4D46-A29E-EC03608D01C6}" type="sibTrans" cxnId="{97852AF2-0AF4-4289-BCCF-FAC2503F4124}">
      <dgm:prSet/>
      <dgm:spPr/>
      <dgm:t>
        <a:bodyPr/>
        <a:lstStyle/>
        <a:p>
          <a:endParaRPr lang="en-US"/>
        </a:p>
      </dgm:t>
    </dgm:pt>
    <dgm:pt modelId="{4318EF8A-3A4A-4E10-ACA2-54E14EEE4994}" type="pres">
      <dgm:prSet presAssocID="{C5C0BCDE-51C0-4154-A5F4-6746D8769C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66A710-91FE-4069-AAA7-E4DA41580343}" type="pres">
      <dgm:prSet presAssocID="{A8A4BDC9-6550-46BA-AB83-96C3376F2C51}" presName="parentText" presStyleLbl="node1" presStyleIdx="0" presStyleCnt="1" custLinFactNeighborY="-12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852AF2-0AF4-4289-BCCF-FAC2503F4124}" srcId="{C5C0BCDE-51C0-4154-A5F4-6746D8769CF5}" destId="{A8A4BDC9-6550-46BA-AB83-96C3376F2C51}" srcOrd="0" destOrd="0" parTransId="{69A3E7AF-B079-440C-8AF9-9E35AA878069}" sibTransId="{4167E492-DFC3-4D46-A29E-EC03608D01C6}"/>
    <dgm:cxn modelId="{35BF1877-6598-4466-A2B4-01CF2D86B257}" type="presOf" srcId="{A8A4BDC9-6550-46BA-AB83-96C3376F2C51}" destId="{8866A710-91FE-4069-AAA7-E4DA41580343}" srcOrd="0" destOrd="0" presId="urn:microsoft.com/office/officeart/2005/8/layout/vList2"/>
    <dgm:cxn modelId="{A49971D3-4980-484A-85F5-145C78EB5F47}" type="presOf" srcId="{C5C0BCDE-51C0-4154-A5F4-6746D8769CF5}" destId="{4318EF8A-3A4A-4E10-ACA2-54E14EEE4994}" srcOrd="0" destOrd="0" presId="urn:microsoft.com/office/officeart/2005/8/layout/vList2"/>
    <dgm:cxn modelId="{C3F70306-959B-429D-8120-4D650320B330}" type="presParOf" srcId="{4318EF8A-3A4A-4E10-ACA2-54E14EEE4994}" destId="{8866A710-91FE-4069-AAA7-E4DA4158034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6A29E-63B8-481A-AAAF-F81003C449FD}">
      <dsp:nvSpPr>
        <dsp:cNvPr id="0" name=""/>
        <dsp:cNvSpPr/>
      </dsp:nvSpPr>
      <dsp:spPr>
        <a:xfrm>
          <a:off x="0" y="172"/>
          <a:ext cx="10515600" cy="1325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0" tIns="365760" rIns="365760" bIns="365760" numCol="1" spcCol="1270" anchor="ctr" anchorCtr="0">
          <a:noAutofit/>
        </a:bodyPr>
        <a:lstStyle/>
        <a:p>
          <a:pPr lvl="0" algn="ctr" defTabSz="4267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600" b="1" u="none" kern="1200" dirty="0" smtClean="0"/>
            <a:t>Team Members</a:t>
          </a:r>
          <a:endParaRPr lang="en-US" sz="9600" u="none" kern="1200" dirty="0"/>
        </a:p>
      </dsp:txBody>
      <dsp:txXfrm>
        <a:off x="64700" y="64872"/>
        <a:ext cx="10386200" cy="11959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AED14-387E-4F25-A782-139AF148D2D5}">
      <dsp:nvSpPr>
        <dsp:cNvPr id="0" name=""/>
        <dsp:cNvSpPr/>
      </dsp:nvSpPr>
      <dsp:spPr>
        <a:xfrm>
          <a:off x="0" y="0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u="sng" kern="1200" smtClean="0"/>
            <a:t>Google: BERT</a:t>
          </a:r>
          <a:endParaRPr lang="en-US" sz="5500" kern="1200"/>
        </a:p>
      </dsp:txBody>
      <dsp:txXfrm>
        <a:off x="64397" y="64397"/>
        <a:ext cx="10386806" cy="11903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E499E-C38C-49EA-BBEC-78498EAB7166}">
      <dsp:nvSpPr>
        <dsp:cNvPr id="0" name=""/>
        <dsp:cNvSpPr/>
      </dsp:nvSpPr>
      <dsp:spPr>
        <a:xfrm>
          <a:off x="0" y="0"/>
          <a:ext cx="10515600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b="1" u="sng" kern="1200" smtClean="0"/>
            <a:t>Google: T5</a:t>
          </a:r>
          <a:endParaRPr lang="en-US" sz="4800" kern="1200"/>
        </a:p>
      </dsp:txBody>
      <dsp:txXfrm>
        <a:off x="56201" y="56201"/>
        <a:ext cx="10403198" cy="10388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D1EA6-8423-454D-8970-90FC3144715A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Transfer Learning</a:t>
          </a:r>
          <a:r>
            <a:rPr lang="en-US" sz="3300" b="1" u="sng" kern="1200" dirty="0" smtClean="0"/>
            <a:t/>
          </a:r>
          <a:br>
            <a:rPr lang="en-US" sz="3300" b="1" u="sng" kern="1200" dirty="0" smtClean="0"/>
          </a:br>
          <a:r>
            <a:rPr lang="en-US" sz="3300" b="1" kern="1200" dirty="0" smtClean="0"/>
            <a:t>Fine-Tuning</a:t>
          </a:r>
          <a:endParaRPr lang="en-US" sz="3300" kern="1200" dirty="0"/>
        </a:p>
      </dsp:txBody>
      <dsp:txXfrm>
        <a:off x="64083" y="70494"/>
        <a:ext cx="10387434" cy="11845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709E1-9F51-47E2-BAFF-8CBF572A443F}">
      <dsp:nvSpPr>
        <dsp:cNvPr id="0" name=""/>
        <dsp:cNvSpPr/>
      </dsp:nvSpPr>
      <dsp:spPr>
        <a:xfrm>
          <a:off x="0" y="64403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u="sng" kern="1200" smtClean="0"/>
            <a:t>BART Transformer Pre-Trained Model</a:t>
          </a:r>
          <a:endParaRPr lang="en-US" sz="5000" kern="1200"/>
        </a:p>
      </dsp:txBody>
      <dsp:txXfrm>
        <a:off x="58543" y="122946"/>
        <a:ext cx="10398514" cy="10821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92507-4D69-4ECC-B7FF-9AA9E464E966}">
      <dsp:nvSpPr>
        <dsp:cNvPr id="0" name=""/>
        <dsp:cNvSpPr/>
      </dsp:nvSpPr>
      <dsp:spPr>
        <a:xfrm>
          <a:off x="3094" y="0"/>
          <a:ext cx="4461880" cy="12989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/>
            <a:t>Base Model</a:t>
          </a:r>
          <a:r>
            <a:rPr lang="en-US" sz="2000" kern="1200" dirty="0" smtClean="0"/>
            <a:t>: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6 Encoders and 6 Decoder layers</a:t>
          </a:r>
          <a:endParaRPr lang="en-US" sz="2000" kern="1200" dirty="0"/>
        </a:p>
      </dsp:txBody>
      <dsp:txXfrm>
        <a:off x="41139" y="38045"/>
        <a:ext cx="4385790" cy="1222861"/>
      </dsp:txXfrm>
    </dsp:sp>
    <dsp:sp modelId="{3231B638-DEDF-4D89-A7DD-A8FFBA37FB58}">
      <dsp:nvSpPr>
        <dsp:cNvPr id="0" name=""/>
        <dsp:cNvSpPr/>
      </dsp:nvSpPr>
      <dsp:spPr>
        <a:xfrm rot="21591256">
          <a:off x="5108592" y="-156702"/>
          <a:ext cx="1364478" cy="1594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108593" y="162672"/>
        <a:ext cx="955135" cy="956557"/>
      </dsp:txXfrm>
    </dsp:sp>
    <dsp:sp modelId="{4584854D-D9AE-42B6-BF04-9BBF62BF0EB3}">
      <dsp:nvSpPr>
        <dsp:cNvPr id="0" name=""/>
        <dsp:cNvSpPr/>
      </dsp:nvSpPr>
      <dsp:spPr>
        <a:xfrm>
          <a:off x="7039453" y="29526"/>
          <a:ext cx="3476137" cy="1206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u="sng" kern="1200" dirty="0" smtClean="0"/>
            <a:t>Large Model</a:t>
          </a:r>
          <a:r>
            <a:rPr lang="en-US" sz="2000" kern="1200" dirty="0" smtClean="0"/>
            <a:t>: </a:t>
          </a:r>
        </a:p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12 Encoders and 12 Decoder layers</a:t>
          </a:r>
          <a:endParaRPr lang="en-US" sz="2000" kern="1200" dirty="0"/>
        </a:p>
      </dsp:txBody>
      <dsp:txXfrm>
        <a:off x="7074793" y="64866"/>
        <a:ext cx="3405457" cy="11359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9AE9E-F215-4162-8230-C7A5FC77D115}">
      <dsp:nvSpPr>
        <dsp:cNvPr id="0" name=""/>
        <dsp:cNvSpPr/>
      </dsp:nvSpPr>
      <dsp:spPr>
        <a:xfrm>
          <a:off x="0" y="21839"/>
          <a:ext cx="1051560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Can be used in several ways for downstream applications:</a:t>
          </a:r>
          <a:endParaRPr lang="en-US" sz="3200" kern="1200"/>
        </a:p>
      </dsp:txBody>
      <dsp:txXfrm>
        <a:off x="0" y="21839"/>
        <a:ext cx="10515600" cy="921600"/>
      </dsp:txXfrm>
    </dsp:sp>
    <dsp:sp modelId="{5C0077CB-DC75-4C93-B659-B5A0E9D428E9}">
      <dsp:nvSpPr>
        <dsp:cNvPr id="0" name=""/>
        <dsp:cNvSpPr/>
      </dsp:nvSpPr>
      <dsp:spPr>
        <a:xfrm>
          <a:off x="0" y="943439"/>
          <a:ext cx="10515600" cy="4216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Classification tasks</a:t>
          </a:r>
          <a:endParaRPr 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Generation tasks</a:t>
          </a:r>
          <a:endParaRPr lang="en-US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Machine translation </a:t>
          </a:r>
          <a:br>
            <a:rPr lang="en-US" sz="3200" kern="1200" dirty="0" smtClean="0"/>
          </a:br>
          <a:r>
            <a:rPr lang="en-US" sz="3200" kern="1200" dirty="0" smtClean="0"/>
            <a:t>(we replace BART’s encoder embedding layer with a new </a:t>
          </a:r>
          <a:r>
            <a:rPr lang="en-US" sz="3200" u="sng" kern="1200" dirty="0" smtClean="0"/>
            <a:t>randomly initialized encoder</a:t>
          </a:r>
          <a:r>
            <a:rPr lang="en-US" sz="3200" kern="1200" dirty="0" smtClean="0"/>
            <a:t>. The model is trained end-to-end, which trains the new encoder to map foreign words into an input that BART can de-noise to English </a:t>
          </a:r>
          <a:r>
            <a:rPr lang="en-US" sz="3200" u="sng" kern="1200" dirty="0" smtClean="0"/>
            <a:t>We train the source encoder in two steps</a:t>
          </a:r>
          <a:r>
            <a:rPr lang="en-US" sz="3200" kern="1200" dirty="0" smtClean="0"/>
            <a:t> )</a:t>
          </a:r>
          <a:endParaRPr lang="en-US" sz="3200" kern="1200" dirty="0"/>
        </a:p>
      </dsp:txBody>
      <dsp:txXfrm>
        <a:off x="0" y="943439"/>
        <a:ext cx="10515600" cy="42163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24C44-7A96-4DCE-9629-873376696EC0}">
      <dsp:nvSpPr>
        <dsp:cNvPr id="0" name=""/>
        <dsp:cNvSpPr/>
      </dsp:nvSpPr>
      <dsp:spPr>
        <a:xfrm>
          <a:off x="0" y="0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Distilled Models:</a:t>
          </a:r>
          <a:endParaRPr lang="en-US" sz="3500" kern="1200" dirty="0"/>
        </a:p>
      </dsp:txBody>
      <dsp:txXfrm>
        <a:off x="40980" y="40980"/>
        <a:ext cx="10433640" cy="7575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B28BF-6E77-4682-B564-A8C0EF16F0B4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For BART, SFT produces distilled models that are </a:t>
          </a:r>
          <a:r>
            <a:rPr lang="en-US" sz="2500" u="sng" kern="1200" dirty="0" smtClean="0"/>
            <a:t>75% faster </a:t>
          </a:r>
          <a:r>
            <a:rPr lang="en-US" sz="2500" kern="1200" dirty="0" smtClean="0"/>
            <a:t>than their teacher with minimal loss in performance.</a:t>
          </a:r>
          <a:endParaRPr lang="en-US" sz="2500" kern="1200" dirty="0"/>
        </a:p>
      </dsp:txBody>
      <dsp:txXfrm>
        <a:off x="48547" y="127216"/>
        <a:ext cx="10418506" cy="897406"/>
      </dsp:txXfrm>
    </dsp:sp>
    <dsp:sp modelId="{47384C6E-202F-4617-9E4A-6C17C647CD07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Distillation for Seq2Seq models has primarily </a:t>
          </a:r>
          <a:r>
            <a:rPr lang="en-US" sz="2500" u="sng" kern="1200" smtClean="0"/>
            <a:t>used pseudo-labeling </a:t>
          </a:r>
          <a:r>
            <a:rPr lang="en-US" sz="2500" kern="1200" smtClean="0"/>
            <a:t>(PL) and produces strong results on machine translation.</a:t>
          </a:r>
          <a:endParaRPr lang="en-US" sz="2500" kern="1200"/>
        </a:p>
      </dsp:txBody>
      <dsp:txXfrm>
        <a:off x="48547" y="1193716"/>
        <a:ext cx="10418506" cy="897406"/>
      </dsp:txXfrm>
    </dsp:sp>
    <dsp:sp modelId="{E84B8E89-739C-4BE1-A223-5ED79606FF8A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Their approach consists of </a:t>
          </a:r>
          <a:r>
            <a:rPr lang="en-US" sz="2500" u="sng" kern="1200" dirty="0" smtClean="0"/>
            <a:t>re-generating a new distilled dataset </a:t>
          </a:r>
          <a:r>
            <a:rPr lang="en-US" sz="2500" kern="1200" dirty="0" smtClean="0"/>
            <a:t>containing original source documents with pseudo-labels.</a:t>
          </a:r>
          <a:endParaRPr lang="en-US" sz="2500" kern="1200" dirty="0"/>
        </a:p>
      </dsp:txBody>
      <dsp:txXfrm>
        <a:off x="48547" y="2260216"/>
        <a:ext cx="10418506" cy="897406"/>
      </dsp:txXfrm>
    </dsp:sp>
    <dsp:sp modelId="{DED40B40-2B62-491D-B075-48B32B267626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The pseudo-labels are summaries generated by the teacher using </a:t>
          </a:r>
          <a:r>
            <a:rPr lang="en-US" sz="2500" u="sng" kern="1200" dirty="0" smtClean="0"/>
            <a:t>beam search</a:t>
          </a:r>
          <a:r>
            <a:rPr lang="en-US" sz="2500" kern="1200" dirty="0" smtClean="0"/>
            <a:t>. After the long dataset generation process</a:t>
          </a:r>
          <a:endParaRPr lang="en-US" sz="2500" kern="1200" dirty="0"/>
        </a:p>
      </dsp:txBody>
      <dsp:txXfrm>
        <a:off x="48547" y="3326716"/>
        <a:ext cx="10418506" cy="89740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6C07D-2132-4BE8-913F-17337CED13A6}">
      <dsp:nvSpPr>
        <dsp:cNvPr id="0" name=""/>
        <dsp:cNvSpPr/>
      </dsp:nvSpPr>
      <dsp:spPr>
        <a:xfrm>
          <a:off x="0" y="72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Shrink and Fine-Tune (SFT)</a:t>
          </a:r>
          <a:endParaRPr lang="en-US" sz="4700" kern="1200" dirty="0"/>
        </a:p>
      </dsp:txBody>
      <dsp:txXfrm>
        <a:off x="55030" y="62264"/>
        <a:ext cx="10405540" cy="101723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2F10E-E50D-418D-8111-F3F39B99AECE}">
      <dsp:nvSpPr>
        <dsp:cNvPr id="0" name=""/>
        <dsp:cNvSpPr/>
      </dsp:nvSpPr>
      <dsp:spPr>
        <a:xfrm>
          <a:off x="0" y="778248"/>
          <a:ext cx="2588677" cy="2925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Simply shrinks the teacher model to student size and re-fine-tunes this student model.</a:t>
          </a:r>
          <a:endParaRPr lang="en-US" sz="2000" kern="1200" dirty="0"/>
        </a:p>
      </dsp:txBody>
      <dsp:txXfrm>
        <a:off x="75820" y="854068"/>
        <a:ext cx="2437037" cy="2774330"/>
      </dsp:txXfrm>
    </dsp:sp>
    <dsp:sp modelId="{A6CCDF3D-B71D-4E34-90E2-8FB8D5F82E75}">
      <dsp:nvSpPr>
        <dsp:cNvPr id="0" name=""/>
        <dsp:cNvSpPr/>
      </dsp:nvSpPr>
      <dsp:spPr>
        <a:xfrm>
          <a:off x="7997744" y="862080"/>
          <a:ext cx="2488651" cy="27925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 BART student with 3 decoder layers from the 12 encoder layer 12 decoder layer teacher, we copy the teacher’s full </a:t>
          </a:r>
          <a:r>
            <a:rPr lang="en-US" sz="2000" kern="1200" dirty="0" err="1" smtClean="0"/>
            <a:t>Enc</a:t>
          </a:r>
          <a:r>
            <a:rPr lang="en-US" sz="2000" kern="1200" dirty="0" smtClean="0"/>
            <a:t> and decoder layers 0, 6, and 11 to the student.</a:t>
          </a:r>
          <a:endParaRPr lang="en-US" sz="2000" kern="1200" dirty="0"/>
        </a:p>
      </dsp:txBody>
      <dsp:txXfrm>
        <a:off x="8070634" y="934970"/>
        <a:ext cx="2342871" cy="2646810"/>
      </dsp:txXfrm>
    </dsp:sp>
    <dsp:sp modelId="{90EC2594-D715-43F3-BCEF-539FE53203EF}">
      <dsp:nvSpPr>
        <dsp:cNvPr id="0" name=""/>
        <dsp:cNvSpPr/>
      </dsp:nvSpPr>
      <dsp:spPr>
        <a:xfrm>
          <a:off x="2758364" y="1518286"/>
          <a:ext cx="5155109" cy="1599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Direct Knowledge Distillation (KD) information is transferred from teacher to student, by encouraging the student to match the teacher’s full probability distribution over possible next words at each position</a:t>
          </a:r>
          <a:endParaRPr lang="en-US" sz="2000" kern="1200" dirty="0"/>
        </a:p>
      </dsp:txBody>
      <dsp:txXfrm>
        <a:off x="2805225" y="1565147"/>
        <a:ext cx="5061387" cy="1506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7E8DD-6E93-4123-BF88-F5EC55EE392A}">
      <dsp:nvSpPr>
        <dsp:cNvPr id="0" name=""/>
        <dsp:cNvSpPr/>
      </dsp:nvSpPr>
      <dsp:spPr>
        <a:xfrm>
          <a:off x="0" y="0"/>
          <a:ext cx="10515600" cy="1324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Seq2Seq</a:t>
          </a:r>
        </a:p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RNN Limitations </a:t>
          </a:r>
          <a:endParaRPr lang="en-US" sz="3200" kern="1200" dirty="0"/>
        </a:p>
      </dsp:txBody>
      <dsp:txXfrm>
        <a:off x="64656" y="64656"/>
        <a:ext cx="10386288" cy="11951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DF797-8121-449A-B08E-0ECD84BCE7DC}">
      <dsp:nvSpPr>
        <dsp:cNvPr id="0" name=""/>
        <dsp:cNvSpPr/>
      </dsp:nvSpPr>
      <dsp:spPr>
        <a:xfrm>
          <a:off x="0" y="0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u="sng" kern="1200" smtClean="0"/>
            <a:t>WHY DistillBART-CNN-12-16?</a:t>
          </a:r>
          <a:endParaRPr lang="en-US" sz="4400" kern="1200"/>
        </a:p>
      </dsp:txBody>
      <dsp:txXfrm>
        <a:off x="51517" y="51517"/>
        <a:ext cx="10412566" cy="9523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38536-60D6-4158-A351-23B803144D59}">
      <dsp:nvSpPr>
        <dsp:cNvPr id="0" name=""/>
        <dsp:cNvSpPr/>
      </dsp:nvSpPr>
      <dsp:spPr>
        <a:xfrm>
          <a:off x="0" y="86"/>
          <a:ext cx="10515600" cy="1325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5760" tIns="365760" rIns="365760" bIns="365760" numCol="1" spcCol="1270" anchor="ctr" anchorCtr="0">
          <a:noAutofit/>
        </a:bodyPr>
        <a:lstStyle/>
        <a:p>
          <a:pPr lvl="0" algn="ctr" defTabSz="4267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600" b="1" kern="1200" dirty="0" smtClean="0"/>
            <a:t>DEMO</a:t>
          </a:r>
          <a:endParaRPr lang="en-US" sz="9600" kern="1200" dirty="0"/>
        </a:p>
      </dsp:txBody>
      <dsp:txXfrm>
        <a:off x="64700" y="64786"/>
        <a:ext cx="10386200" cy="119599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56F8C-AE77-4C08-98F6-1858BA3B779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u="sng" kern="1200" smtClean="0"/>
            <a:t>References</a:t>
          </a:r>
          <a:endParaRPr lang="en-US" sz="5500" kern="1200"/>
        </a:p>
      </dsp:txBody>
      <dsp:txXfrm>
        <a:off x="64397" y="67590"/>
        <a:ext cx="10386806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6D184-A11C-432B-B58B-A8D4D71DE5CC}">
      <dsp:nvSpPr>
        <dsp:cNvPr id="0" name=""/>
        <dsp:cNvSpPr/>
      </dsp:nvSpPr>
      <dsp:spPr>
        <a:xfrm>
          <a:off x="0" y="3"/>
          <a:ext cx="10127690" cy="10489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u="sng" kern="1200" dirty="0" smtClean="0"/>
            <a:t>Transformer Architecture</a:t>
          </a:r>
          <a:r>
            <a:rPr lang="en-US" sz="2600" kern="1200" dirty="0" smtClean="0"/>
            <a:t/>
          </a:r>
          <a:br>
            <a:rPr lang="en-US" sz="2600" kern="1200" dirty="0" smtClean="0"/>
          </a:br>
          <a:r>
            <a:rPr lang="en-US" sz="2600" kern="1200" dirty="0" smtClean="0"/>
            <a:t>  </a:t>
          </a:r>
          <a:endParaRPr lang="en-US" sz="2600" kern="1200" dirty="0"/>
        </a:p>
      </dsp:txBody>
      <dsp:txXfrm>
        <a:off x="51205" y="51208"/>
        <a:ext cx="10025280" cy="9465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1ED14-6E3B-4DD5-A721-C39EC4EB0FE4}">
      <dsp:nvSpPr>
        <dsp:cNvPr id="0" name=""/>
        <dsp:cNvSpPr/>
      </dsp:nvSpPr>
      <dsp:spPr>
        <a:xfrm>
          <a:off x="0" y="0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b="1" u="sng" kern="1200" dirty="0" smtClean="0"/>
            <a:t>How Transformer Works</a:t>
          </a:r>
          <a:endParaRPr lang="en-US" sz="4700" u="sng" kern="1200" dirty="0"/>
        </a:p>
      </dsp:txBody>
      <dsp:txXfrm>
        <a:off x="55030" y="55030"/>
        <a:ext cx="10405540" cy="10172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5E7F2-289F-477B-A217-82456AE3BF69}">
      <dsp:nvSpPr>
        <dsp:cNvPr id="0" name=""/>
        <dsp:cNvSpPr/>
      </dsp:nvSpPr>
      <dsp:spPr>
        <a:xfrm>
          <a:off x="0" y="0"/>
          <a:ext cx="10515600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smtClean="0"/>
            <a:t>Encoder </a:t>
          </a:r>
          <a:endParaRPr lang="en-US" sz="4600" kern="1200"/>
        </a:p>
      </dsp:txBody>
      <dsp:txXfrm>
        <a:off x="53859" y="53859"/>
        <a:ext cx="10407882" cy="9955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D09A6-92F5-4D22-A536-4B0BA53D29E6}">
      <dsp:nvSpPr>
        <dsp:cNvPr id="0" name=""/>
        <dsp:cNvSpPr/>
      </dsp:nvSpPr>
      <dsp:spPr>
        <a:xfrm>
          <a:off x="0" y="0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smtClean="0"/>
            <a:t>Self-Attention</a:t>
          </a:r>
          <a:endParaRPr lang="en-US" sz="4400" kern="1200"/>
        </a:p>
      </dsp:txBody>
      <dsp:txXfrm>
        <a:off x="51517" y="51517"/>
        <a:ext cx="10412566" cy="952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76AB8-CB70-42FD-A9E7-C50223C8730B}">
      <dsp:nvSpPr>
        <dsp:cNvPr id="0" name=""/>
        <dsp:cNvSpPr/>
      </dsp:nvSpPr>
      <dsp:spPr>
        <a:xfrm>
          <a:off x="0" y="0"/>
          <a:ext cx="10515600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smtClean="0"/>
            <a:t>Decoder</a:t>
          </a:r>
          <a:endParaRPr lang="en-US" sz="4400" kern="1200"/>
        </a:p>
      </dsp:txBody>
      <dsp:txXfrm>
        <a:off x="51517" y="51517"/>
        <a:ext cx="10412566" cy="952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9564CB-00E8-4EFF-A770-F9FF9C8D713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kern="1200" dirty="0" smtClean="0"/>
            <a:t>             Transformer Models</a:t>
          </a:r>
          <a:endParaRPr lang="en-US" sz="5500" kern="1200" dirty="0"/>
        </a:p>
      </dsp:txBody>
      <dsp:txXfrm>
        <a:off x="64397" y="67590"/>
        <a:ext cx="10386806" cy="11903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6A710-91FE-4069-AAA7-E4DA41580343}">
      <dsp:nvSpPr>
        <dsp:cNvPr id="0" name=""/>
        <dsp:cNvSpPr/>
      </dsp:nvSpPr>
      <dsp:spPr>
        <a:xfrm>
          <a:off x="0" y="0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l" defTabSz="2444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b="1" u="sng" kern="1200" smtClean="0"/>
            <a:t>OpenAI: GPT</a:t>
          </a:r>
          <a:endParaRPr lang="en-US" sz="5500" kern="1200"/>
        </a:p>
      </dsp:txBody>
      <dsp:txXfrm>
        <a:off x="64397" y="64397"/>
        <a:ext cx="10386806" cy="1190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022A8-A5F3-4D76-B228-5E064B24724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75762-2973-4684-AC8A-C69BF7A0A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3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75762-2973-4684-AC8A-C69BF7A0A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6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064E7-5F0D-4C21-B4D5-149B68C6A3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(we replace BART’s encoder embedding layer with a new </a:t>
            </a:r>
            <a:r>
              <a:rPr lang="en-US" u="sng" dirty="0" smtClean="0"/>
              <a:t>randomly initialized encoder</a:t>
            </a:r>
            <a:r>
              <a:rPr lang="en-US" dirty="0" smtClean="0"/>
              <a:t>. The model is trained end-to-end, which trains the new encoder to map foreign words into an input that BART can de-noise to English </a:t>
            </a:r>
            <a:r>
              <a:rPr lang="en-US" u="sng" dirty="0" smtClean="0"/>
              <a:t>We train the source encoder in two steps</a:t>
            </a:r>
            <a:r>
              <a:rPr lang="en-US" dirty="0" smtClean="0"/>
              <a:t>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1064E7-5F0D-4C21-B4D5-149B68C6A3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4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9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0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4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8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5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5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4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D9E54-0BAB-48EE-B2BD-C8B40FB784DF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7552A-431F-4B26-B70D-196CACBAF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27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30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em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6.em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8.em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40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2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4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2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886" y="2316163"/>
            <a:ext cx="5829300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3664" y="932688"/>
            <a:ext cx="76718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Text </a:t>
            </a:r>
            <a:r>
              <a:rPr lang="en-US" sz="6000" dirty="0" smtClean="0"/>
              <a:t>Summarization</a:t>
            </a:r>
            <a:endParaRPr lang="en-US" sz="6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016"/>
            <a:ext cx="11228832" cy="6611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201168"/>
            <a:ext cx="11704320" cy="651967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5360" y="2880360"/>
            <a:ext cx="9878568" cy="8503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512" y="2990088"/>
            <a:ext cx="10515600" cy="63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What </a:t>
            </a:r>
            <a:r>
              <a:rPr lang="en-US" sz="3600" dirty="0"/>
              <a:t>about  extractive summarization </a:t>
            </a:r>
            <a:r>
              <a:rPr lang="en-US" sz="3600" dirty="0" smtClean="0"/>
              <a:t>problems ?!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7" y="393192"/>
            <a:ext cx="10671048" cy="60533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728"/>
            <a:ext cx="12192000" cy="69677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39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916936" y="4352544"/>
            <a:ext cx="1042416" cy="43891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33672" y="1536192"/>
            <a:ext cx="1243584" cy="3017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3566160" y="1837944"/>
            <a:ext cx="1289304" cy="251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84648" y="2020824"/>
            <a:ext cx="4901184" cy="2103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21040" y="4709160"/>
            <a:ext cx="2450592" cy="37490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2"/>
            <a:endCxn id="10" idx="0"/>
          </p:cNvCxnSpPr>
          <p:nvPr/>
        </p:nvCxnSpPr>
        <p:spPr>
          <a:xfrm>
            <a:off x="7635240" y="2231136"/>
            <a:ext cx="1911096" cy="2478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87680"/>
            <a:ext cx="10058400" cy="5647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72626656"/>
              </p:ext>
            </p:extLst>
          </p:nvPr>
        </p:nvGraphicFramePr>
        <p:xfrm>
          <a:off x="-11805" y="45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04" y="1606682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AbdEl-Rahman Sedky Mahmoud Medany</a:t>
            </a:r>
          </a:p>
          <a:p>
            <a:r>
              <a:rPr lang="en-US" sz="4000" dirty="0" smtClean="0"/>
              <a:t>Mahmoud Eidarous </a:t>
            </a:r>
          </a:p>
          <a:p>
            <a:r>
              <a:rPr lang="en-US" sz="4000" dirty="0" smtClean="0"/>
              <a:t>Mohamed Hatem</a:t>
            </a:r>
          </a:p>
          <a:p>
            <a:r>
              <a:rPr lang="en-US" sz="4000" dirty="0" smtClean="0"/>
              <a:t>Ayed Ali Ayed</a:t>
            </a:r>
          </a:p>
          <a:p>
            <a:r>
              <a:rPr lang="en-US" sz="4000" dirty="0" smtClean="0"/>
              <a:t>Hesham Tarek</a:t>
            </a:r>
          </a:p>
          <a:p>
            <a:r>
              <a:rPr lang="en-US" sz="4000" dirty="0" smtClean="0"/>
              <a:t>Ahmed Tartoshy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839E31-5115-4B31-A685-4BC54BEB0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226" y="385893"/>
            <a:ext cx="10382774" cy="6342077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algn="l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TextRank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u="sng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</a:t>
            </a:r>
            <a:r>
              <a:rPr lang="en-US" sz="1800" dirty="0" smtClean="0"/>
              <a:t>inds </a:t>
            </a:r>
            <a:r>
              <a:rPr lang="en-US" sz="1800" dirty="0"/>
              <a:t>its roots associated with </a:t>
            </a:r>
            <a:r>
              <a:rPr lang="en-US" sz="1800" b="1" dirty="0"/>
              <a:t>Google’s PageRank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dirty="0" smtClean="0">
                <a:solidFill>
                  <a:srgbClr val="222222"/>
                </a:solidFill>
                <a:effectLst/>
                <a:latin typeface="Lato" panose="020B0604020202020204" pitchFamily="34" charset="0"/>
              </a:rPr>
              <a:t>Suppose we have 4 web pages   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800" b="0" i="0" dirty="0" smtClean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order to rank these pages, we would have to compute a score called the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PageRank score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en-US" sz="18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initialization of the probabilities is explained in the steps below: 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Probability of going from page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to j, i.e., M[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][ j ], is initialized with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1/(number of unique links in web page </a:t>
            </a:r>
            <a:r>
              <a:rPr lang="en-US" sz="1800" b="1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wi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)</a:t>
            </a:r>
            <a:endParaRPr lang="en-US" sz="18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If there is no link between the page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and j, then the probability will be initialized with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0</a:t>
            </a:r>
            <a:endParaRPr lang="en-US" sz="18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latin typeface="Lato" panose="020F0502020204030203" pitchFamily="34" charset="0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f a user has landed on a dangling page, then it is assumed that he is equally likely to transition to any page. Hence,</a:t>
            </a:r>
          </a:p>
          <a:p>
            <a:pPr algn="l"/>
            <a:r>
              <a:rPr lang="en-US" sz="1800" dirty="0">
                <a:solidFill>
                  <a:srgbClr val="222222"/>
                </a:solidFill>
                <a:latin typeface="Lato" panose="020F0502020204030203" pitchFamily="34" charset="0"/>
              </a:rPr>
              <a:t>      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M[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][ j ] will be initialized with </a:t>
            </a:r>
            <a:r>
              <a:rPr lang="en-US" sz="1800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1/(number of web pages)</a:t>
            </a:r>
            <a:endParaRPr lang="en-US" sz="1800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 </a:t>
            </a:r>
            <a:endParaRPr lang="en-US" sz="1100" dirty="0">
              <a:solidFill>
                <a:srgbClr val="222222"/>
              </a:solidFill>
              <a:latin typeface="Lato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0458936-5E35-4738-8D97-BA4C4A694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4" y="289404"/>
            <a:ext cx="3159852" cy="1350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3672D40-AF2C-46FC-9164-A81A9DE8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4" y="1876617"/>
            <a:ext cx="3159852" cy="1923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E963692-B74D-46DD-86A5-6795E92C6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22" y="4125285"/>
            <a:ext cx="3159852" cy="22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4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ECE964-27DC-45EF-B521-4B755082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679"/>
            <a:ext cx="4690145" cy="666721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TextRank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Algorithm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A61FBA-3D5E-408C-BCF1-E0B7A718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45" y="654341"/>
            <a:ext cx="11979479" cy="607363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 place of web pages, we use sentences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Similarity between any two sentences is used as an equivalent to the web page transition probability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The similarity scores are stored in a square matrix, similar to the matrix M used for PageRank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F2412B-6AD3-48FA-ABF7-689EB94D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62" y="2224101"/>
            <a:ext cx="8067505" cy="2934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1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ECE964-27DC-45EF-B521-4B755082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679"/>
            <a:ext cx="4690145" cy="666721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TextRank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Algorithm</a:t>
            </a:r>
            <a:b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A61FBA-3D5E-408C-BCF1-E0B7A718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45" y="654341"/>
            <a:ext cx="11979479" cy="6073630"/>
          </a:xfrm>
        </p:spPr>
        <p:txBody>
          <a:bodyPr>
            <a:normAutofit/>
          </a:bodyPr>
          <a:lstStyle/>
          <a:p>
            <a:r>
              <a:rPr lang="en-US" sz="1800" dirty="0"/>
              <a:t>Tokenizing this paragraph into a list of sentences</a:t>
            </a:r>
          </a:p>
          <a:p>
            <a:r>
              <a:rPr lang="en-US" sz="1800" dirty="0"/>
              <a:t>Preprocessing is necessary</a:t>
            </a:r>
          </a:p>
          <a:p>
            <a:r>
              <a:rPr lang="en-US" sz="1800" dirty="0"/>
              <a:t>convert text data into numerical form</a:t>
            </a:r>
          </a:p>
          <a:p>
            <a:r>
              <a:rPr lang="en-US" sz="1800" dirty="0"/>
              <a:t>Calculate similarity between every two pairs of sentences</a:t>
            </a:r>
          </a:p>
          <a:p>
            <a:r>
              <a:rPr lang="en-US" sz="1800" dirty="0"/>
              <a:t>Convert the similarity matrix to a network/graph</a:t>
            </a:r>
          </a:p>
          <a:p>
            <a:r>
              <a:rPr lang="en-US" sz="1800" dirty="0"/>
              <a:t>Apply </a:t>
            </a:r>
            <a:r>
              <a:rPr lang="en-US" sz="1800" dirty="0" err="1"/>
              <a:t>pagerank</a:t>
            </a:r>
            <a:endParaRPr lang="en-US" sz="1800" dirty="0"/>
          </a:p>
          <a:p>
            <a:r>
              <a:rPr lang="en-US" sz="1800" dirty="0"/>
              <a:t>create a dictionary {</a:t>
            </a:r>
            <a:r>
              <a:rPr lang="en-US" sz="1800" dirty="0" err="1"/>
              <a:t>key:sentences</a:t>
            </a:r>
            <a:r>
              <a:rPr lang="en-US" sz="1800" dirty="0"/>
              <a:t> , value: </a:t>
            </a:r>
            <a:r>
              <a:rPr lang="en-US" sz="1800" dirty="0" err="1"/>
              <a:t>pagerank</a:t>
            </a:r>
            <a:r>
              <a:rPr lang="en-US" sz="1800" dirty="0"/>
              <a:t>}</a:t>
            </a:r>
          </a:p>
          <a:p>
            <a:r>
              <a:rPr lang="en-US" sz="1800" dirty="0"/>
              <a:t>Lastly print top sentences ( no. of </a:t>
            </a:r>
            <a:r>
              <a:rPr lang="en-US" sz="1800" dirty="0" err="1"/>
              <a:t>senstences</a:t>
            </a:r>
            <a:r>
              <a:rPr lang="en-US" sz="1800" dirty="0"/>
              <a:t> we need )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6F2412B-6AD3-48FA-ABF7-689EB94DB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72" y="3429000"/>
            <a:ext cx="5872293" cy="2988578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="" xmlns:a16="http://schemas.microsoft.com/office/drawing/2014/main" id="{552375F2-615F-44EB-830F-BBD56F6F82B8}"/>
              </a:ext>
            </a:extLst>
          </p:cNvPr>
          <p:cNvSpPr/>
          <p:nvPr/>
        </p:nvSpPr>
        <p:spPr>
          <a:xfrm>
            <a:off x="6096000" y="247678"/>
            <a:ext cx="5886427" cy="2988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 dirty="0"/>
          </a:p>
        </p:txBody>
      </p:sp>
    </p:spTree>
    <p:extLst>
      <p:ext uri="{BB962C8B-B14F-4D97-AF65-F5344CB8AC3E}">
        <p14:creationId xmlns:p14="http://schemas.microsoft.com/office/powerpoint/2010/main" val="22790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6223847"/>
              </p:ext>
            </p:extLst>
          </p:nvPr>
        </p:nvGraphicFramePr>
        <p:xfrm>
          <a:off x="-11807" y="45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2135"/>
            <a:ext cx="10515600" cy="4064828"/>
          </a:xfrm>
        </p:spPr>
        <p:txBody>
          <a:bodyPr/>
          <a:lstStyle/>
          <a:p>
            <a:r>
              <a:rPr lang="en-US" dirty="0"/>
              <a:t>Information bottleneck happens when the encoder tries to fit all info in one vector. </a:t>
            </a:r>
            <a:endParaRPr lang="ar-EG" dirty="0" smtClean="0"/>
          </a:p>
          <a:p>
            <a:r>
              <a:rPr lang="en-US" dirty="0" smtClean="0"/>
              <a:t>Hard </a:t>
            </a:r>
            <a:r>
              <a:rPr lang="en-US" dirty="0"/>
              <a:t>to parallelize due to sequential nature. </a:t>
            </a:r>
            <a:endParaRPr lang="ar-EG" dirty="0" smtClean="0"/>
          </a:p>
          <a:p>
            <a:r>
              <a:rPr lang="en-US" dirty="0"/>
              <a:t>Can't see both direction (even in BiDirectional) as every direction network sees in one direction only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550"/>
            <a:ext cx="12193821" cy="585344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902"/>
            <a:ext cx="12191999" cy="584130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8060659"/>
              </p:ext>
            </p:extLst>
          </p:nvPr>
        </p:nvGraphicFramePr>
        <p:xfrm>
          <a:off x="-19921" y="-6568"/>
          <a:ext cx="10127690" cy="104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58" y="1043190"/>
            <a:ext cx="6284890" cy="581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21682194"/>
              </p:ext>
            </p:extLst>
          </p:nvPr>
        </p:nvGraphicFramePr>
        <p:xfrm>
          <a:off x="-11807" y="-21241"/>
          <a:ext cx="10515600" cy="1141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4" y="2046123"/>
            <a:ext cx="5721926" cy="35299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201" y="2046123"/>
            <a:ext cx="5645799" cy="379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55" y="858982"/>
            <a:ext cx="9518072" cy="599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70106213"/>
              </p:ext>
            </p:extLst>
          </p:nvPr>
        </p:nvGraphicFramePr>
        <p:xfrm>
          <a:off x="-11807" y="-21241"/>
          <a:ext cx="10515600" cy="111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5" y="1986071"/>
            <a:ext cx="5361708" cy="33377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95" y="1998264"/>
            <a:ext cx="5955005" cy="3620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325978" cy="67299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89521722"/>
              </p:ext>
            </p:extLst>
          </p:nvPr>
        </p:nvGraphicFramePr>
        <p:xfrm>
          <a:off x="-11806" y="4517"/>
          <a:ext cx="10515600" cy="10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91" y="1690686"/>
            <a:ext cx="4604200" cy="4723969"/>
          </a:xfrm>
        </p:spPr>
      </p:pic>
      <p:sp>
        <p:nvSpPr>
          <p:cNvPr id="36" name="TextBox 35"/>
          <p:cNvSpPr txBox="1"/>
          <p:nvPr/>
        </p:nvSpPr>
        <p:spPr>
          <a:xfrm>
            <a:off x="1052945" y="1690687"/>
            <a:ext cx="65393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It works by creating </a:t>
            </a:r>
            <a:r>
              <a:rPr lang="en-US" sz="2000" b="1" u="sng" dirty="0" smtClean="0"/>
              <a:t>three vectors </a:t>
            </a:r>
            <a:r>
              <a:rPr lang="en-US" sz="2000" b="1" dirty="0" smtClean="0"/>
              <a:t>for each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Query, key and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one is created by a </a:t>
            </a:r>
            <a:r>
              <a:rPr lang="en-US" dirty="0" smtClean="0"/>
              <a:t>weights matrix </a:t>
            </a:r>
            <a:r>
              <a:rPr lang="en-US" dirty="0"/>
              <a:t>that is learnable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multiplying </a:t>
            </a:r>
            <a:r>
              <a:rPr lang="en-US" b="1" dirty="0"/>
              <a:t>x </a:t>
            </a:r>
            <a:r>
              <a:rPr lang="en-US" dirty="0"/>
              <a:t>by and </a:t>
            </a:r>
            <a:r>
              <a:rPr lang="en-US" b="1" dirty="0"/>
              <a:t>W </a:t>
            </a:r>
            <a:r>
              <a:rPr lang="en-US" dirty="0" smtClean="0"/>
              <a:t>generates the </a:t>
            </a:r>
            <a:r>
              <a:rPr lang="en-US" dirty="0"/>
              <a:t>corresponding vector.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5" y="3117273"/>
            <a:ext cx="5957455" cy="3297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49828081"/>
              </p:ext>
            </p:extLst>
          </p:nvPr>
        </p:nvGraphicFramePr>
        <p:xfrm>
          <a:off x="-11807" y="-21241"/>
          <a:ext cx="10515600" cy="1077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8200" y="3016251"/>
            <a:ext cx="10515600" cy="3843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5236" y="1690688"/>
            <a:ext cx="1032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decoder works exactly as the encoder expect for the mask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future token is masked so the decoder can't attend to future </a:t>
            </a:r>
            <a:r>
              <a:rPr lang="en-US" dirty="0" smtClean="0"/>
              <a:t>tokens while </a:t>
            </a:r>
            <a:r>
              <a:rPr lang="en-US" dirty="0"/>
              <a:t>training,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as </a:t>
            </a:r>
            <a:r>
              <a:rPr lang="en-US" dirty="0"/>
              <a:t>they won't be available in inference.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83866495"/>
              </p:ext>
            </p:extLst>
          </p:nvPr>
        </p:nvGraphicFramePr>
        <p:xfrm>
          <a:off x="838200" y="224933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32969457"/>
              </p:ext>
            </p:extLst>
          </p:nvPr>
        </p:nvGraphicFramePr>
        <p:xfrm>
          <a:off x="-11807" y="-21241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26" y="1761230"/>
            <a:ext cx="676794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• It uses a stack of 12 decoder unit.</a:t>
            </a:r>
          </a:p>
          <a:p>
            <a:pPr marL="0" indent="0">
              <a:buNone/>
            </a:pPr>
            <a:r>
              <a:rPr lang="en-US" dirty="0" smtClean="0"/>
              <a:t>• No encoder is used.</a:t>
            </a:r>
          </a:p>
          <a:p>
            <a:pPr marL="0" indent="0">
              <a:buNone/>
            </a:pPr>
            <a:r>
              <a:rPr lang="en-US" dirty="0" smtClean="0"/>
              <a:t>• It trains on language modeling task.</a:t>
            </a:r>
          </a:p>
          <a:p>
            <a:pPr marL="0" indent="0">
              <a:buNone/>
            </a:pPr>
            <a:r>
              <a:rPr lang="en-US" dirty="0" smtClean="0"/>
              <a:t>• The objective is </a:t>
            </a:r>
            <a:r>
              <a:rPr lang="en-US" u="sng" dirty="0" smtClean="0"/>
              <a:t>to predict the next word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sz="2400" dirty="0" smtClean="0"/>
              <a:t>The </a:t>
            </a:r>
            <a:r>
              <a:rPr lang="en-US" sz="2400" dirty="0"/>
              <a:t>model is then used in downstream tasks.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531" y="1690688"/>
            <a:ext cx="5042469" cy="5162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5339783"/>
              </p:ext>
            </p:extLst>
          </p:nvPr>
        </p:nvGraphicFramePr>
        <p:xfrm>
          <a:off x="-11807" y="4517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862" y="17483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• Uses encoder instead of decoder.</a:t>
            </a:r>
          </a:p>
          <a:p>
            <a:pPr marL="0" indent="0">
              <a:buNone/>
            </a:pPr>
            <a:r>
              <a:rPr lang="en-US" dirty="0"/>
              <a:t>• Trained on masked language modeling task,</a:t>
            </a:r>
          </a:p>
          <a:p>
            <a:pPr marL="0" indent="0">
              <a:buNone/>
            </a:pPr>
            <a:r>
              <a:rPr lang="en-US" dirty="0" smtClean="0"/>
              <a:t>    BERT </a:t>
            </a:r>
            <a:r>
              <a:rPr lang="en-US" dirty="0"/>
              <a:t>objective is to predict masked token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• BERT can be used for almost every NLP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6542" y="3953993"/>
            <a:ext cx="6795655" cy="2904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23552773"/>
              </p:ext>
            </p:extLst>
          </p:nvPr>
        </p:nvGraphicFramePr>
        <p:xfrm>
          <a:off x="-37565" y="-21240"/>
          <a:ext cx="10515600" cy="1154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225" y="17483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dirty="0" smtClean="0"/>
              <a:t>T5 was introduced by Google in early 2020, it's an encoder-decoder       architecture.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dirty="0" smtClean="0"/>
              <a:t>The model was trained on the Colossal Clean Crawled Corpus (C4)                     which is a huge corpus covering differing kind of tasks.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The objective of the model is </a:t>
            </a:r>
            <a:r>
              <a:rPr lang="en-US" u="sng" dirty="0" smtClean="0"/>
              <a:t>to fill the blank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27"/>
            <a:ext cx="12192000" cy="57080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94296165"/>
              </p:ext>
            </p:extLst>
          </p:nvPr>
        </p:nvGraphicFramePr>
        <p:xfrm>
          <a:off x="-11806" y="4516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430982" y="2303447"/>
            <a:ext cx="6761018" cy="433780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6" y="2643411"/>
            <a:ext cx="5515745" cy="3657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526302"/>
              </p:ext>
            </p:extLst>
          </p:nvPr>
        </p:nvGraphicFramePr>
        <p:xfrm>
          <a:off x="-11806" y="-72756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0644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1" y="3491643"/>
            <a:ext cx="10647218" cy="3179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0238"/>
          </a:xfrm>
        </p:spPr>
        <p:txBody>
          <a:bodyPr>
            <a:normAutofit fontScale="90000"/>
          </a:bodyPr>
          <a:lstStyle/>
          <a:p>
            <a:r>
              <a:rPr lang="en-US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Fine-tuning BART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077765"/>
              </p:ext>
            </p:extLst>
          </p:nvPr>
        </p:nvGraphicFramePr>
        <p:xfrm>
          <a:off x="838200" y="995364"/>
          <a:ext cx="10515600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6163"/>
            <a:ext cx="10515600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6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65923839"/>
              </p:ext>
            </p:extLst>
          </p:nvPr>
        </p:nvGraphicFramePr>
        <p:xfrm>
          <a:off x="-11806" y="4517"/>
          <a:ext cx="10515600" cy="840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539301"/>
              </p:ext>
            </p:extLst>
          </p:nvPr>
        </p:nvGraphicFramePr>
        <p:xfrm>
          <a:off x="851079" y="14778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351499"/>
              </p:ext>
            </p:extLst>
          </p:nvPr>
        </p:nvGraphicFramePr>
        <p:xfrm>
          <a:off x="-11806" y="4517"/>
          <a:ext cx="10515600" cy="1141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122772"/>
              </p:ext>
            </p:extLst>
          </p:nvPr>
        </p:nvGraphicFramePr>
        <p:xfrm>
          <a:off x="838200" y="1146281"/>
          <a:ext cx="10515600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60181373"/>
              </p:ext>
            </p:extLst>
          </p:nvPr>
        </p:nvGraphicFramePr>
        <p:xfrm>
          <a:off x="-11805" y="4517"/>
          <a:ext cx="10515600" cy="1065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44" y="1622738"/>
            <a:ext cx="9745435" cy="523526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506730"/>
            <a:ext cx="10058400" cy="5606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0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558016" y="3319272"/>
            <a:ext cx="0" cy="649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1558016" y="4370832"/>
            <a:ext cx="0" cy="6675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870209" y="4601794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Non-redundancy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1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4944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12192000" cy="6592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7" y="923827"/>
            <a:ext cx="10058400" cy="5769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3600" dirty="0" smtClean="0"/>
              <a:t>Scraping Techniques :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Selenium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Beautiful Soup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err="1" smtClean="0"/>
              <a:t>Scrapy</a:t>
            </a:r>
            <a:r>
              <a:rPr lang="en-US" sz="2800" dirty="0" smtClean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60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Beautiful Soup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4000" dirty="0" err="1" smtClean="0"/>
              <a:t>Pipline</a:t>
            </a:r>
            <a:r>
              <a:rPr lang="en-US" sz="4000" dirty="0" smtClean="0"/>
              <a:t> :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Scraping request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Scraping Parameters 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Joining Sentences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11005180"/>
              </p:ext>
            </p:extLst>
          </p:nvPr>
        </p:nvGraphicFramePr>
        <p:xfrm>
          <a:off x="838200" y="2554149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API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by Text as an input</a:t>
            </a:r>
          </a:p>
          <a:p>
            <a:r>
              <a:rPr lang="en-US" dirty="0"/>
              <a:t>Summarize by URL as an input</a:t>
            </a:r>
          </a:p>
          <a:p>
            <a:r>
              <a:rPr lang="en-US" dirty="0"/>
              <a:t>Control the length of summary output </a:t>
            </a:r>
          </a:p>
          <a:p>
            <a:r>
              <a:rPr lang="en-US" dirty="0"/>
              <a:t>Control beam search size </a:t>
            </a:r>
          </a:p>
          <a:p>
            <a:r>
              <a:rPr lang="en-US" dirty="0"/>
              <a:t>Display time taken in each process </a:t>
            </a:r>
          </a:p>
          <a:p>
            <a:r>
              <a:rPr lang="en-US" dirty="0"/>
              <a:t>Measure input and output length </a:t>
            </a:r>
          </a:p>
          <a:p>
            <a:r>
              <a:rPr lang="en-US" dirty="0"/>
              <a:t>Long text handling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077BE02-70D6-47C2-B967-A4D9B98CD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114"/>
            <a:ext cx="12063721" cy="572777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64" y="-122548"/>
            <a:ext cx="879835" cy="12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B5AEC-533A-4D7C-9C4B-9FCE122A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18DD7F-E250-410E-B6C0-2C50C676A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Distilbart-cnn-12-6 model gave wonderful results and created a sound and fluent summary for a given text document</a:t>
            </a:r>
          </a:p>
          <a:p>
            <a:r>
              <a:rPr lang="en-US" dirty="0"/>
              <a:t>T5 only good in short text document </a:t>
            </a:r>
          </a:p>
          <a:p>
            <a:r>
              <a:rPr lang="en-US" dirty="0"/>
              <a:t>We can overcome text length limitation in any model using chunking technique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29F21E-955D-4D36-9CD5-D577A101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E6B39F-25F0-4098-A41D-897E22C34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hybrid of the pre trained models can be used to improve the accuracy, fluency, and coherence of the summaries.</a:t>
            </a:r>
          </a:p>
          <a:p>
            <a:r>
              <a:rPr lang="en-US" dirty="0"/>
              <a:t>Trying to build pipeline using both extractive and abstractive methods to give better results on long text</a:t>
            </a:r>
          </a:p>
          <a:p>
            <a:r>
              <a:rPr lang="en-US" dirty="0"/>
              <a:t>Building recommender system to suggest similar news </a:t>
            </a:r>
          </a:p>
          <a:p>
            <a:r>
              <a:rPr lang="en-US" dirty="0"/>
              <a:t>Web browser extinction to auto summarize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8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arXiv:2104.11230v1 [cs.CR] 23 Apr 2021</a:t>
            </a:r>
            <a:endParaRPr lang="en-US" dirty="0" smtClean="0"/>
          </a:p>
          <a:p>
            <a:r>
              <a:rPr lang="en-US" dirty="0" smtClean="0"/>
              <a:t>arXiv:2010.13002v2 </a:t>
            </a:r>
            <a:r>
              <a:rPr lang="en-US" dirty="0"/>
              <a:t>[cs.CL] 28 Oct </a:t>
            </a:r>
            <a:r>
              <a:rPr lang="en-US" dirty="0" smtClean="0"/>
              <a:t>2020</a:t>
            </a:r>
          </a:p>
          <a:p>
            <a:r>
              <a:rPr lang="en-US" dirty="0"/>
              <a:t>arXiv:1910.01108v4 [cs.CL] 1 Mar </a:t>
            </a:r>
            <a:r>
              <a:rPr lang="en-US" dirty="0" smtClean="0"/>
              <a:t>2020</a:t>
            </a:r>
          </a:p>
          <a:p>
            <a:r>
              <a:rPr lang="en-US" dirty="0"/>
              <a:t>arXiv:1910.10683v3 [</a:t>
            </a:r>
            <a:r>
              <a:rPr lang="en-US" dirty="0" err="1"/>
              <a:t>cs.LG</a:t>
            </a:r>
            <a:r>
              <a:rPr lang="en-US" dirty="0"/>
              <a:t>] 28 Jul 2020</a:t>
            </a:r>
            <a:endParaRPr lang="en-US" dirty="0" smtClean="0"/>
          </a:p>
          <a:p>
            <a:r>
              <a:rPr lang="en-US" dirty="0"/>
              <a:t>arXiv:1910.13461v1 [cs.CL] 29 Oct </a:t>
            </a:r>
            <a:r>
              <a:rPr lang="en-US" dirty="0" smtClean="0"/>
              <a:t>2019</a:t>
            </a:r>
          </a:p>
          <a:p>
            <a:r>
              <a:rPr lang="en-US" dirty="0"/>
              <a:t>arXiv:1810.04805v2 [cs.CL] 24 May 2019</a:t>
            </a:r>
            <a:endParaRPr lang="en-US" dirty="0" smtClean="0"/>
          </a:p>
          <a:p>
            <a:r>
              <a:rPr lang="en-US" dirty="0"/>
              <a:t>arXiv:1706.03762v5 [cs.CL] 6 Dec </a:t>
            </a:r>
            <a:r>
              <a:rPr lang="en-US" dirty="0" smtClean="0"/>
              <a:t>2017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-122548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656701"/>
            <a:ext cx="10515600" cy="129464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Of Course 30 minutes is not enough ,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 we are going to summarize </a:t>
            </a:r>
            <a:r>
              <a:rPr lang="en-US" sz="32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summariz</a:t>
            </a:r>
            <a:r>
              <a:rPr lang="en-US" sz="32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ation</a:t>
            </a:r>
            <a:r>
              <a:rPr lang="en-US" sz="32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71" y="2442785"/>
            <a:ext cx="6748294" cy="3594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6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72303"/>
            <a:ext cx="11338560" cy="65379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24272" y="22358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 New York Times</a:t>
            </a:r>
            <a:r>
              <a:rPr lang="en-US" dirty="0"/>
              <a:t> publishes more than 150 articles a day and more than 250 on </a:t>
            </a:r>
            <a:r>
              <a:rPr lang="en-US" dirty="0" smtClean="0"/>
              <a:t>Sundays ,The</a:t>
            </a:r>
            <a:r>
              <a:rPr lang="en-US" dirty="0"/>
              <a:t> </a:t>
            </a:r>
            <a:r>
              <a:rPr lang="en-US" i="1" dirty="0"/>
              <a:t>Wall Street Journal</a:t>
            </a:r>
            <a:r>
              <a:rPr lang="en-US" dirty="0"/>
              <a:t> publishes about 240 stories every day.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97" y="1397085"/>
            <a:ext cx="10048974" cy="7124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90" y="0"/>
            <a:ext cx="1104310" cy="15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5085</TotalTime>
  <Words>912</Words>
  <Application>Microsoft Office PowerPoint</Application>
  <PresentationFormat>Widescreen</PresentationFormat>
  <Paragraphs>143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TextRank Algorithm </vt:lpstr>
      <vt:lpstr>TextRank Algorithm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Fine-tuning BART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Scraping:</vt:lpstr>
      <vt:lpstr>Beautiful Soup </vt:lpstr>
      <vt:lpstr>PowerPoint Presentation</vt:lpstr>
      <vt:lpstr>API features </vt:lpstr>
      <vt:lpstr>PowerPoint Presentation</vt:lpstr>
      <vt:lpstr>Conclusion</vt:lpstr>
      <vt:lpstr>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56</cp:revision>
  <dcterms:created xsi:type="dcterms:W3CDTF">2021-12-23T11:16:10Z</dcterms:created>
  <dcterms:modified xsi:type="dcterms:W3CDTF">2022-01-14T09:51:35Z</dcterms:modified>
</cp:coreProperties>
</file>